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06" r:id="rId3"/>
    <p:sldId id="307" r:id="rId4"/>
    <p:sldId id="314" r:id="rId5"/>
    <p:sldId id="339" r:id="rId6"/>
    <p:sldId id="344" r:id="rId7"/>
    <p:sldId id="350" r:id="rId8"/>
    <p:sldId id="347" r:id="rId9"/>
    <p:sldId id="345" r:id="rId10"/>
    <p:sldId id="370" r:id="rId11"/>
    <p:sldId id="371" r:id="rId12"/>
    <p:sldId id="372" r:id="rId13"/>
    <p:sldId id="373" r:id="rId14"/>
    <p:sldId id="351" r:id="rId15"/>
    <p:sldId id="346" r:id="rId16"/>
    <p:sldId id="352" r:id="rId17"/>
    <p:sldId id="353" r:id="rId18"/>
    <p:sldId id="354" r:id="rId19"/>
    <p:sldId id="367" r:id="rId20"/>
    <p:sldId id="369" r:id="rId21"/>
    <p:sldId id="368" r:id="rId22"/>
    <p:sldId id="357" r:id="rId23"/>
    <p:sldId id="376" r:id="rId24"/>
    <p:sldId id="377" r:id="rId25"/>
    <p:sldId id="378" r:id="rId26"/>
    <p:sldId id="379" r:id="rId27"/>
    <p:sldId id="380" r:id="rId28"/>
    <p:sldId id="398" r:id="rId29"/>
    <p:sldId id="381" r:id="rId30"/>
    <p:sldId id="399" r:id="rId31"/>
    <p:sldId id="383" r:id="rId32"/>
    <p:sldId id="400" r:id="rId33"/>
    <p:sldId id="401" r:id="rId34"/>
    <p:sldId id="386" r:id="rId35"/>
    <p:sldId id="387" r:id="rId36"/>
    <p:sldId id="388" r:id="rId37"/>
    <p:sldId id="402" r:id="rId38"/>
    <p:sldId id="403" r:id="rId39"/>
    <p:sldId id="390" r:id="rId40"/>
    <p:sldId id="409" r:id="rId41"/>
    <p:sldId id="392" r:id="rId42"/>
    <p:sldId id="393" r:id="rId43"/>
    <p:sldId id="404" r:id="rId44"/>
    <p:sldId id="405" r:id="rId45"/>
    <p:sldId id="406" r:id="rId46"/>
    <p:sldId id="408" r:id="rId47"/>
    <p:sldId id="407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7" autoAdjust="0"/>
    <p:restoredTop sz="90512" autoAdjust="0"/>
  </p:normalViewPr>
  <p:slideViewPr>
    <p:cSldViewPr snapToGrid="0">
      <p:cViewPr varScale="1">
        <p:scale>
          <a:sx n="64" d="100"/>
          <a:sy n="64" d="100"/>
        </p:scale>
        <p:origin x="1164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D156A-AD44-4602-879F-83A5847AFECA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D3B3-830A-4B08-9D53-832E7BF58A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4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singular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Textbook: Chapter 2.3, 2.4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Outline:</a:t>
            </a:r>
          </a:p>
          <a:p>
            <a:r>
              <a:rPr lang="en-US" altLang="zh-TW" dirty="0" smtClean="0"/>
              <a:t>	Inverse</a:t>
            </a:r>
          </a:p>
          <a:p>
            <a:r>
              <a:rPr lang="en-US" altLang="zh-TW" dirty="0" smtClean="0"/>
              <a:t>	</a:t>
            </a:r>
            <a:r>
              <a:rPr lang="en-US" altLang="zh-TW" dirty="0" err="1" smtClean="0"/>
              <a:t>Invertibility</a:t>
            </a:r>
            <a:endParaRPr lang="en-US" altLang="zh-TW" dirty="0" smtClean="0"/>
          </a:p>
          <a:p>
            <a:r>
              <a:rPr lang="en-US" altLang="zh-TW" dirty="0" smtClean="0"/>
              <a:t>	elementary row operation</a:t>
            </a:r>
          </a:p>
          <a:p>
            <a:r>
              <a:rPr lang="en-US" altLang="zh-TW" dirty="0" smtClean="0"/>
              <a:t>	in </a:t>
            </a:r>
            <a:r>
              <a:rPr lang="en-US" altLang="zh-TW" dirty="0" err="1" smtClean="0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670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When A is square, one side is sufficient.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張三豐使了一次太極劍，張無忌看清楚了，張三豐叫他想想，過了一會兒，張無忌已忘了一大半。 張三豐微笑演示了第二次，但這次和第一次竟沒一招相同，張無忌表示還有三招沒忘，沉思半晌後，滿臉喜色叫道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這我可全忘了，忘得乾乾淨的。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41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here, "singular" is not being taken in the sense of "single", but rather in the sense of "special", "not common". See the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dictionary definition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it includes "odd", "exceptional", "unusual", "peculiar".</a:t>
            </a:r>
            <a:endParaRPr lang="en-US" altLang="zh-TW" baseline="0" dirty="0" smtClean="0"/>
          </a:p>
          <a:p>
            <a:r>
              <a:rPr lang="en-US" altLang="zh-TW" dirty="0" smtClean="0"/>
              <a:t>http://math.stackexchange.com/questions/42649/why-are-invertible-matrices-called-non-singular</a:t>
            </a:r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61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When A is square, one side is sufficient.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8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Another way</a:t>
            </a:r>
          </a:p>
          <a:p>
            <a:r>
              <a:rPr lang="en-US" altLang="zh-TW" dirty="0" smtClean="0"/>
              <a:t>E1 is linear combination</a:t>
            </a:r>
          </a:p>
          <a:p>
            <a:r>
              <a:rPr lang="en-US" altLang="zh-TW" dirty="0" smtClean="0"/>
              <a:t>E2</a:t>
            </a:r>
          </a:p>
          <a:p>
            <a:r>
              <a:rPr lang="en-US" altLang="zh-TW" dirty="0" smtClean="0"/>
              <a:t>…</a:t>
            </a:r>
          </a:p>
          <a:p>
            <a:r>
              <a:rPr lang="en-US" altLang="zh-TW" dirty="0" err="1" smtClean="0"/>
              <a:t>en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808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When A is square, one side is sufficient.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727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</a:t>
            </a:r>
          </a:p>
          <a:p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47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Outline:</a:t>
            </a:r>
          </a:p>
          <a:p>
            <a:r>
              <a:rPr lang="en-US" altLang="zh-TW" dirty="0" smtClean="0"/>
              <a:t>	Inverse</a:t>
            </a:r>
          </a:p>
          <a:p>
            <a:r>
              <a:rPr lang="en-US" altLang="zh-TW" dirty="0" smtClean="0"/>
              <a:t>	</a:t>
            </a:r>
            <a:r>
              <a:rPr lang="en-US" altLang="zh-TW" dirty="0" err="1" smtClean="0"/>
              <a:t>Invertibility</a:t>
            </a:r>
            <a:endParaRPr lang="en-US" altLang="zh-TW" dirty="0" smtClean="0"/>
          </a:p>
          <a:p>
            <a:r>
              <a:rPr lang="en-US" altLang="zh-TW" dirty="0" smtClean="0"/>
              <a:t>	elementary row operation</a:t>
            </a:r>
          </a:p>
          <a:p>
            <a:r>
              <a:rPr lang="en-US" altLang="zh-TW" dirty="0" smtClean="0"/>
              <a:t>	in </a:t>
            </a:r>
            <a:r>
              <a:rPr lang="en-US" altLang="zh-TW" dirty="0" err="1" smtClean="0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4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Outline:</a:t>
            </a:r>
          </a:p>
          <a:p>
            <a:r>
              <a:rPr lang="en-US" altLang="zh-TW" dirty="0" smtClean="0"/>
              <a:t>	Inverse</a:t>
            </a:r>
          </a:p>
          <a:p>
            <a:r>
              <a:rPr lang="en-US" altLang="zh-TW" dirty="0" smtClean="0"/>
              <a:t>	</a:t>
            </a:r>
            <a:r>
              <a:rPr lang="en-US" altLang="zh-TW" dirty="0" err="1" smtClean="0"/>
              <a:t>Invertibility</a:t>
            </a:r>
            <a:endParaRPr lang="en-US" altLang="zh-TW" dirty="0" smtClean="0"/>
          </a:p>
          <a:p>
            <a:r>
              <a:rPr lang="en-US" altLang="zh-TW" dirty="0" smtClean="0"/>
              <a:t>	elementary row operation</a:t>
            </a:r>
          </a:p>
          <a:p>
            <a:r>
              <a:rPr lang="en-US" altLang="zh-TW" dirty="0" smtClean="0"/>
              <a:t>	in </a:t>
            </a:r>
            <a:r>
              <a:rPr lang="en-US" altLang="zh-TW" dirty="0" err="1" smtClean="0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48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Inverse</a:t>
            </a:r>
            <a:r>
              <a:rPr lang="en-US" altLang="zh-TW" baseline="0" dirty="0" smtClean="0"/>
              <a:t> of a function is unique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23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Inverse</a:t>
            </a:r>
            <a:r>
              <a:rPr lang="en-US" altLang="zh-TW" baseline="0" dirty="0" smtClean="0"/>
              <a:t> of a function is unique</a:t>
            </a:r>
          </a:p>
          <a:p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8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 </a:t>
            </a:r>
            <a:r>
              <a:rPr lang="en-US" altLang="zh-TW" dirty="0" err="1" smtClean="0"/>
              <a:t>nxn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Inverse</a:t>
            </a:r>
            <a:r>
              <a:rPr lang="en-US" altLang="zh-TW" baseline="0" dirty="0" smtClean="0"/>
              <a:t> of a function is unique</a:t>
            </a:r>
          </a:p>
          <a:p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74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 </a:t>
            </a:r>
            <a:r>
              <a:rPr lang="en-US" altLang="zh-TW" dirty="0" err="1" smtClean="0"/>
              <a:t>nxn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Inverse</a:t>
            </a:r>
            <a:r>
              <a:rPr lang="en-US" altLang="zh-TW" baseline="0" dirty="0" smtClean="0"/>
              <a:t> of a function is unique</a:t>
            </a:r>
          </a:p>
          <a:p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43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Outline:</a:t>
            </a:r>
          </a:p>
          <a:p>
            <a:r>
              <a:rPr lang="en-US" altLang="zh-TW" dirty="0" smtClean="0"/>
              <a:t>	Inverse</a:t>
            </a:r>
          </a:p>
          <a:p>
            <a:r>
              <a:rPr lang="en-US" altLang="zh-TW" dirty="0" smtClean="0"/>
              <a:t>	</a:t>
            </a:r>
            <a:r>
              <a:rPr lang="en-US" altLang="zh-TW" dirty="0" err="1" smtClean="0"/>
              <a:t>Invertibility</a:t>
            </a:r>
            <a:endParaRPr lang="en-US" altLang="zh-TW" dirty="0" smtClean="0"/>
          </a:p>
          <a:p>
            <a:r>
              <a:rPr lang="en-US" altLang="zh-TW" dirty="0" smtClean="0"/>
              <a:t>	elementary row operation</a:t>
            </a:r>
          </a:p>
          <a:p>
            <a:r>
              <a:rPr lang="en-US" altLang="zh-TW" dirty="0" smtClean="0"/>
              <a:t>	in </a:t>
            </a:r>
            <a:r>
              <a:rPr lang="en-US" altLang="zh-TW" dirty="0" err="1" smtClean="0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86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inverse of elementary matrix is another elementary matrix that do the reverse row operation.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32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1200" dirty="0" smtClean="0"/>
              <a:t>Check by Theorem 2.6 (P126 ~ 127)</a:t>
            </a:r>
          </a:p>
          <a:p>
            <a:pPr algn="ctr"/>
            <a:endParaRPr lang="en-US" altLang="zh-TW" sz="1200" dirty="0" smtClean="0"/>
          </a:p>
          <a:p>
            <a:pPr marL="228600" indent="-228600">
              <a:buAutoNum type="alphaLcParenBoth"/>
            </a:pPr>
            <a:r>
              <a:rPr lang="en-US" altLang="zh-TW" dirty="0" smtClean="0">
                <a:sym typeface="Wingdings" pitchFamily="2" charset="2"/>
              </a:rPr>
              <a:t> (b)</a:t>
            </a:r>
            <a:r>
              <a:rPr lang="en-US" altLang="zh-TW" baseline="0" dirty="0" smtClean="0">
                <a:sym typeface="Wingdings" pitchFamily="2" charset="2"/>
              </a:rPr>
              <a:t> </a:t>
            </a:r>
            <a:r>
              <a:rPr lang="en-US" altLang="zh-TW" baseline="0" dirty="0" err="1" smtClean="0">
                <a:sym typeface="Wingdings" pitchFamily="2" charset="2"/>
              </a:rPr>
              <a:t>Thm</a:t>
            </a:r>
            <a:r>
              <a:rPr lang="en-US" altLang="zh-TW" baseline="0" dirty="0" smtClean="0">
                <a:sym typeface="Wingdings" pitchFamily="2" charset="2"/>
              </a:rPr>
              <a:t> 2.5</a:t>
            </a:r>
          </a:p>
          <a:p>
            <a:pPr marL="228600" indent="-228600">
              <a:buAutoNum type="alphaLcParenBoth"/>
            </a:pPr>
            <a:endParaRPr lang="en-US" altLang="zh-TW" baseline="0" dirty="0" smtClean="0">
              <a:sym typeface="Wingdings" pitchFamily="2" charset="2"/>
            </a:endParaRPr>
          </a:p>
          <a:p>
            <a:pPr marL="228600" indent="-228600">
              <a:buAutoNum type="alphaLcParenBoth"/>
            </a:pPr>
            <a:r>
              <a:rPr lang="en-US" altLang="zh-TW" baseline="0" dirty="0" smtClean="0">
                <a:sym typeface="Wingdings" pitchFamily="2" charset="2"/>
              </a:rPr>
              <a:t> (e) x = A</a:t>
            </a:r>
            <a:r>
              <a:rPr lang="en-US" altLang="zh-TW" baseline="30000" dirty="0" smtClean="0">
                <a:sym typeface="Wingdings" pitchFamily="2" charset="2"/>
              </a:rPr>
              <a:t>-1</a:t>
            </a:r>
            <a:r>
              <a:rPr lang="en-US" altLang="zh-TW" baseline="0" dirty="0" smtClean="0">
                <a:sym typeface="Wingdings" pitchFamily="2" charset="2"/>
              </a:rPr>
              <a:t> b. (e)(a) Suppose A = PR, where the last row of R is zero. Let b = Pen. Then Ax=</a:t>
            </a:r>
            <a:r>
              <a:rPr lang="en-US" altLang="zh-TW" baseline="0" dirty="0" err="1" smtClean="0">
                <a:sym typeface="Wingdings" pitchFamily="2" charset="2"/>
              </a:rPr>
              <a:t>bRx</a:t>
            </a:r>
            <a:r>
              <a:rPr lang="en-US" altLang="zh-TW" baseline="0" dirty="0" smtClean="0">
                <a:sym typeface="Wingdings" pitchFamily="2" charset="2"/>
              </a:rPr>
              <a:t>=</a:t>
            </a:r>
            <a:r>
              <a:rPr lang="en-US" altLang="zh-TW" baseline="0" dirty="0" err="1" smtClean="0">
                <a:sym typeface="Wingdings" pitchFamily="2" charset="2"/>
              </a:rPr>
              <a:t>en</a:t>
            </a:r>
            <a:endParaRPr lang="en-US" altLang="zh-TW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altLang="zh-TW" baseline="0" dirty="0" smtClean="0">
                <a:sym typeface="Wingdings" pitchFamily="2" charset="2"/>
              </a:rPr>
              <a:t>(c)  (f) Nullity = n – rank(A) = n- n = 0. (# of free variables = 0)</a:t>
            </a:r>
          </a:p>
          <a:p>
            <a:pPr marL="228600" indent="-228600">
              <a:buNone/>
            </a:pPr>
            <a:r>
              <a:rPr lang="en-US" altLang="zh-TW" baseline="0" dirty="0" smtClean="0">
                <a:sym typeface="Wingdings" pitchFamily="2" charset="2"/>
              </a:rPr>
              <a:t>(g)  (c) </a:t>
            </a:r>
            <a:r>
              <a:rPr lang="en-US" altLang="zh-TW" baseline="0" dirty="0" err="1" smtClean="0">
                <a:sym typeface="Wingdings" pitchFamily="2" charset="2"/>
              </a:rPr>
              <a:t>Thm</a:t>
            </a:r>
            <a:r>
              <a:rPr lang="en-US" altLang="zh-TW" baseline="0" dirty="0" smtClean="0">
                <a:sym typeface="Wingdings" pitchFamily="2" charset="2"/>
              </a:rPr>
              <a:t> 1.8 (a)(d)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>
                <a:sym typeface="Wingdings" pitchFamily="2" charset="2"/>
              </a:rPr>
              <a:t> (h) x = A</a:t>
            </a:r>
            <a:r>
              <a:rPr lang="en-US" altLang="zh-TW" baseline="30000" dirty="0" smtClean="0">
                <a:sym typeface="Wingdings" pitchFamily="2" charset="2"/>
              </a:rPr>
              <a:t>-1</a:t>
            </a:r>
            <a:r>
              <a:rPr lang="en-US" altLang="zh-TW" baseline="0" dirty="0" smtClean="0">
                <a:sym typeface="Wingdings" pitchFamily="2" charset="2"/>
              </a:rPr>
              <a:t> 0 = 0; (h)(a)Suppose some x\</a:t>
            </a:r>
            <a:r>
              <a:rPr lang="en-US" altLang="zh-TW" baseline="0" dirty="0" err="1" smtClean="0">
                <a:sym typeface="Wingdings" pitchFamily="2" charset="2"/>
              </a:rPr>
              <a:t>neq</a:t>
            </a:r>
            <a:r>
              <a:rPr lang="en-US" altLang="zh-TW" baseline="0" dirty="0" smtClean="0">
                <a:sym typeface="Wingdings" pitchFamily="2" charset="2"/>
              </a:rPr>
              <a:t> 0 </a:t>
            </a:r>
            <a:r>
              <a:rPr lang="en-US" altLang="zh-TW" baseline="0" dirty="0" err="1" smtClean="0">
                <a:sym typeface="Wingdings" pitchFamily="2" charset="2"/>
              </a:rPr>
              <a:t>s.t.</a:t>
            </a:r>
            <a:r>
              <a:rPr lang="en-US" altLang="zh-TW" baseline="0" dirty="0" smtClean="0">
                <a:sym typeface="Wingdings" pitchFamily="2" charset="2"/>
              </a:rPr>
              <a:t> Ax=0</a:t>
            </a:r>
          </a:p>
          <a:p>
            <a:pPr marL="228600" indent="-228600">
              <a:buNone/>
            </a:pPr>
            <a:r>
              <a:rPr lang="en-US" altLang="zh-TW" baseline="0" dirty="0" smtClean="0">
                <a:sym typeface="Wingdings" pitchFamily="2" charset="2"/>
              </a:rPr>
              <a:t>(</a:t>
            </a:r>
            <a:r>
              <a:rPr lang="en-US" altLang="zh-TW" baseline="0" dirty="0" err="1" smtClean="0">
                <a:sym typeface="Wingdings" pitchFamily="2" charset="2"/>
              </a:rPr>
              <a:t>i</a:t>
            </a:r>
            <a:r>
              <a:rPr lang="en-US" altLang="zh-TW" baseline="0" dirty="0" smtClean="0">
                <a:sym typeface="Wingdings" pitchFamily="2" charset="2"/>
              </a:rPr>
              <a:t>)  (h)  (a) : Let v be any vector in R</a:t>
            </a:r>
            <a:r>
              <a:rPr lang="en-US" altLang="zh-TW" baseline="30000" dirty="0" smtClean="0">
                <a:sym typeface="Wingdings" pitchFamily="2" charset="2"/>
              </a:rPr>
              <a:t>n</a:t>
            </a:r>
            <a:r>
              <a:rPr lang="en-US" altLang="zh-TW" baseline="0" dirty="0" smtClean="0">
                <a:sym typeface="Wingdings" pitchFamily="2" charset="2"/>
              </a:rPr>
              <a:t> such that Av = 0. Then </a:t>
            </a:r>
          </a:p>
          <a:p>
            <a:pPr marL="228600" indent="-228600">
              <a:buNone/>
            </a:pPr>
            <a:r>
              <a:rPr lang="en-US" altLang="zh-TW" baseline="0" dirty="0" smtClean="0">
                <a:sym typeface="Wingdings" pitchFamily="2" charset="2"/>
              </a:rPr>
              <a:t>v = I</a:t>
            </a:r>
            <a:r>
              <a:rPr lang="en-US" altLang="zh-TW" baseline="-25000" dirty="0" smtClean="0">
                <a:sym typeface="Wingdings" pitchFamily="2" charset="2"/>
              </a:rPr>
              <a:t>n</a:t>
            </a:r>
            <a:r>
              <a:rPr lang="en-US" altLang="zh-TW" baseline="0" dirty="0" smtClean="0">
                <a:sym typeface="Wingdings" pitchFamily="2" charset="2"/>
              </a:rPr>
              <a:t> v = (BA)v = B (Av) = B 0 = 0</a:t>
            </a:r>
          </a:p>
          <a:p>
            <a:pPr marL="228600" indent="-228600">
              <a:buNone/>
            </a:pPr>
            <a:r>
              <a:rPr lang="en-US" altLang="zh-TW" baseline="0" dirty="0" smtClean="0">
                <a:sym typeface="Wingdings" pitchFamily="2" charset="2"/>
              </a:rPr>
              <a:t>(j)  (e)  (a): Let b be any vector in Rn  and let v = </a:t>
            </a:r>
            <a:r>
              <a:rPr lang="en-US" altLang="zh-TW" baseline="0" dirty="0" err="1" smtClean="0">
                <a:sym typeface="Wingdings" pitchFamily="2" charset="2"/>
              </a:rPr>
              <a:t>Cb</a:t>
            </a:r>
            <a:r>
              <a:rPr lang="en-US" altLang="zh-TW" baseline="0" dirty="0" smtClean="0">
                <a:sym typeface="Wingdings" pitchFamily="2" charset="2"/>
              </a:rPr>
              <a:t>.</a:t>
            </a:r>
          </a:p>
          <a:p>
            <a:pPr marL="228600" indent="-228600">
              <a:buNone/>
            </a:pPr>
            <a:r>
              <a:rPr lang="en-US" altLang="zh-TW" baseline="0" dirty="0" smtClean="0">
                <a:sym typeface="Wingdings" pitchFamily="2" charset="2"/>
              </a:rPr>
              <a:t>Then Av = A(</a:t>
            </a:r>
            <a:r>
              <a:rPr lang="en-US" altLang="zh-TW" baseline="0" dirty="0" err="1" smtClean="0">
                <a:sym typeface="Wingdings" pitchFamily="2" charset="2"/>
              </a:rPr>
              <a:t>Cb</a:t>
            </a:r>
            <a:r>
              <a:rPr lang="en-US" altLang="zh-TW" baseline="0" dirty="0" smtClean="0">
                <a:sym typeface="Wingdings" pitchFamily="2" charset="2"/>
              </a:rPr>
              <a:t>) = (AC) b = In b = b.  (e)</a:t>
            </a:r>
          </a:p>
          <a:p>
            <a:pPr marL="228600" indent="-228600">
              <a:buNone/>
            </a:pPr>
            <a:r>
              <a:rPr lang="en-US" altLang="zh-TW" baseline="0" dirty="0" smtClean="0">
                <a:sym typeface="Wingdings" pitchFamily="2" charset="2"/>
              </a:rPr>
              <a:t>(b)  (k) In = </a:t>
            </a:r>
            <a:r>
              <a:rPr lang="en-US" altLang="zh-TW" baseline="0" dirty="0" err="1" smtClean="0">
                <a:sym typeface="Wingdings" pitchFamily="2" charset="2"/>
              </a:rPr>
              <a:t>Ek</a:t>
            </a:r>
            <a:r>
              <a:rPr lang="en-US" altLang="zh-TW" baseline="0" dirty="0" smtClean="0">
                <a:sym typeface="Wingdings" pitchFamily="2" charset="2"/>
              </a:rPr>
              <a:t> … E2 E1 A  Ek</a:t>
            </a:r>
            <a:r>
              <a:rPr lang="en-US" altLang="zh-TW" baseline="30000" dirty="0" smtClean="0">
                <a:sym typeface="Wingdings" pitchFamily="2" charset="2"/>
              </a:rPr>
              <a:t>-1</a:t>
            </a:r>
            <a:r>
              <a:rPr lang="en-US" altLang="zh-TW" baseline="0" dirty="0" smtClean="0">
                <a:sym typeface="Wingdings" pitchFamily="2" charset="2"/>
              </a:rPr>
              <a:t> = </a:t>
            </a:r>
            <a:r>
              <a:rPr lang="en-US" altLang="zh-TW" baseline="0" dirty="0" err="1" smtClean="0">
                <a:sym typeface="Wingdings" pitchFamily="2" charset="2"/>
              </a:rPr>
              <a:t>Ek</a:t>
            </a:r>
            <a:r>
              <a:rPr lang="en-US" altLang="zh-TW" baseline="0" dirty="0" smtClean="0">
                <a:sym typeface="Wingdings" pitchFamily="2" charset="2"/>
              </a:rPr>
              <a:t>…E2E1A  A = E1</a:t>
            </a:r>
            <a:r>
              <a:rPr lang="en-US" altLang="zh-TW" baseline="30000" dirty="0" smtClean="0">
                <a:sym typeface="Wingdings" pitchFamily="2" charset="2"/>
              </a:rPr>
              <a:t>-1</a:t>
            </a:r>
            <a:r>
              <a:rPr lang="en-US" altLang="zh-TW" baseline="0" dirty="0" smtClean="0">
                <a:sym typeface="Wingdings" pitchFamily="2" charset="2"/>
              </a:rPr>
              <a:t> E2</a:t>
            </a:r>
            <a:r>
              <a:rPr lang="en-US" altLang="zh-TW" baseline="30000" dirty="0" smtClean="0">
                <a:sym typeface="Wingdings" pitchFamily="2" charset="2"/>
              </a:rPr>
              <a:t>-1</a:t>
            </a:r>
            <a:r>
              <a:rPr lang="en-US" altLang="zh-TW" baseline="0" dirty="0" smtClean="0">
                <a:sym typeface="Wingdings" pitchFamily="2" charset="2"/>
              </a:rPr>
              <a:t>… Ek</a:t>
            </a:r>
            <a:r>
              <a:rPr lang="en-US" altLang="zh-TW" baseline="30000" dirty="0" smtClean="0">
                <a:sym typeface="Wingdings" pitchFamily="2" charset="2"/>
              </a:rPr>
              <a:t>-1</a:t>
            </a:r>
          </a:p>
          <a:p>
            <a:pPr marL="228600" indent="-228600">
              <a:buNone/>
            </a:pPr>
            <a:endParaRPr lang="zh-TW" altLang="en-US" dirty="0" smtClean="0"/>
          </a:p>
          <a:p>
            <a:pPr algn="ctr"/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56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05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6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0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2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95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0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0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90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8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58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75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8448-F7D9-4678-95EC-D14EAC3E6E3E}" type="datetimeFigureOut">
              <a:rPr lang="zh-TW" altLang="en-US" smtClean="0"/>
              <a:t>2016/4/9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9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3.png"/><Relationship Id="rId7" Type="http://schemas.openxmlformats.org/officeDocument/2006/relationships/image" Target="../media/image1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142.emf"/><Relationship Id="rId7" Type="http://schemas.openxmlformats.org/officeDocument/2006/relationships/image" Target="../media/image146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Relationship Id="rId9" Type="http://schemas.openxmlformats.org/officeDocument/2006/relationships/image" Target="../media/image1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1.e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emf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512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Input-output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假設世界上只有食物、黃金、木材三種資源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7084"/>
              </p:ext>
            </p:extLst>
          </p:nvPr>
        </p:nvGraphicFramePr>
        <p:xfrm>
          <a:off x="360948" y="2359351"/>
          <a:ext cx="84221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241"/>
                <a:gridCol w="1957137"/>
                <a:gridCol w="1600200"/>
                <a:gridCol w="2105526"/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需要食物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需要黃金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需要木材˙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生產一單位食物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0.3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生產一單位黃金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生產一單位木材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869740" y="4702827"/>
                <a:ext cx="250023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40" y="4702827"/>
                <a:ext cx="2500236" cy="11365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9976" y="4689755"/>
                <a:ext cx="722634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76" y="4689755"/>
                <a:ext cx="722634" cy="11405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78207" y="4594792"/>
                <a:ext cx="3698128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07" y="4594792"/>
                <a:ext cx="3698128" cy="13694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985334" y="5911442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想生</a:t>
            </a:r>
            <a:r>
              <a:rPr lang="zh-TW" altLang="en-US" sz="2400" dirty="0"/>
              <a:t>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39609" y="5886343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須投入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37351" y="5064086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51" y="5064086"/>
                <a:ext cx="34945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7484645" y="4172513"/>
            <a:ext cx="41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x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31644" y="4173694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82913" y="4153463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Cx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149176" y="5860642"/>
            <a:ext cx="188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Consumption 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11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698332" y="4777589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淨收益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45331" y="5261456"/>
                <a:ext cx="14945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31" y="5261456"/>
                <a:ext cx="149457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67280" y="4907192"/>
                <a:ext cx="9645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80" y="4907192"/>
                <a:ext cx="964559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97279" y="4907192"/>
                <a:ext cx="109331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279" y="4907192"/>
                <a:ext cx="1093313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810252" y="4870002"/>
                <a:ext cx="1133259" cy="1176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2" y="4870002"/>
                <a:ext cx="1133259" cy="1176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6959266" y="5099654"/>
            <a:ext cx="15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Demand </a:t>
            </a:r>
          </a:p>
          <a:p>
            <a:r>
              <a:rPr lang="en-US" altLang="zh-TW" sz="2400" dirty="0" smtClean="0"/>
              <a:t>Vector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d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57254" y="2039595"/>
                <a:ext cx="250023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254" y="2039595"/>
                <a:ext cx="2500236" cy="1136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57490" y="2026523"/>
                <a:ext cx="9645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90" y="2026523"/>
                <a:ext cx="964559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055297" y="2108796"/>
                <a:ext cx="7657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97" y="2108796"/>
                <a:ext cx="765787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993811" y="3239333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想生</a:t>
            </a:r>
            <a:r>
              <a:rPr lang="zh-TW" altLang="en-US" sz="2400" dirty="0"/>
              <a:t>產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98332" y="3245240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須投入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24865" y="240085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865" y="2400854"/>
                <a:ext cx="349455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6372159" y="1509281"/>
            <a:ext cx="41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x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819158" y="1510462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215775" y="1627941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Cx</a:t>
            </a:r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036690" y="3197410"/>
            <a:ext cx="188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Consumption matrix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98723" y="4163017"/>
            <a:ext cx="232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須考慮成本：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90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54859" y="4070423"/>
                <a:ext cx="18141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59" y="4070423"/>
                <a:ext cx="181415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86731" y="4714951"/>
                <a:ext cx="19504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31" y="4714951"/>
                <a:ext cx="195040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63171" y="5359479"/>
                <a:ext cx="20739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71" y="5359479"/>
                <a:ext cx="207396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41828" y="1825625"/>
                <a:ext cx="319805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28" y="1825625"/>
                <a:ext cx="3198055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834925" y="1825625"/>
                <a:ext cx="1452834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25" y="1825625"/>
                <a:ext cx="1452834" cy="1136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68195" y="3807261"/>
                <a:ext cx="523912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95" y="3807261"/>
                <a:ext cx="5239127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351369" y="5219411"/>
                <a:ext cx="163346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369" y="5219411"/>
                <a:ext cx="1633460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428745" y="1991793"/>
            <a:ext cx="15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Demand </a:t>
            </a:r>
          </a:p>
          <a:p>
            <a:r>
              <a:rPr lang="en-US" altLang="zh-TW" sz="2400" dirty="0" smtClean="0"/>
              <a:t>Vector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d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63171" y="3244867"/>
            <a:ext cx="493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生產目標 </a:t>
            </a:r>
            <a:r>
              <a:rPr lang="en-US" altLang="zh-TW" sz="2400" dirty="0" smtClean="0"/>
              <a:t>x </a:t>
            </a:r>
            <a:r>
              <a:rPr lang="zh-TW" altLang="en-US" sz="2400" dirty="0" smtClean="0"/>
              <a:t>應該訂為多少</a:t>
            </a:r>
            <a:r>
              <a:rPr lang="en-US" altLang="zh-TW" sz="2400" dirty="0" smtClean="0"/>
              <a:t>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68195" y="5219411"/>
                <a:ext cx="143488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95" y="5219411"/>
                <a:ext cx="1434880" cy="113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895694" y="6004007"/>
            <a:ext cx="23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A</a:t>
            </a:r>
            <a:r>
              <a:rPr lang="en-US" altLang="zh-TW" sz="2800" dirty="0" smtClean="0">
                <a:solidFill>
                  <a:srgbClr val="FF0000"/>
                </a:solidFill>
              </a:rPr>
              <a:t>x</a:t>
            </a:r>
            <a:r>
              <a:rPr lang="en-US" altLang="zh-TW" sz="2800" dirty="0" smtClean="0"/>
              <a:t>=</a:t>
            </a:r>
            <a:r>
              <a:rPr lang="en-US" altLang="zh-TW" sz="2800" dirty="0" smtClean="0">
                <a:solidFill>
                  <a:srgbClr val="00B050"/>
                </a:solidFill>
              </a:rPr>
              <a:t>b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提升一單位食物的淨產值，需要多生產多少資源？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51569" y="3063913"/>
                <a:ext cx="17757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69" y="3063913"/>
                <a:ext cx="1775743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3436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199795" y="3020070"/>
                <a:ext cx="20818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5" y="3020070"/>
                <a:ext cx="208185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60" r="-293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93716" y="4125350"/>
                <a:ext cx="25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16" y="4125350"/>
                <a:ext cx="25660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8571" r="-2619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向右箭號 6"/>
          <p:cNvSpPr/>
          <p:nvPr/>
        </p:nvSpPr>
        <p:spPr>
          <a:xfrm>
            <a:off x="1125413" y="4067438"/>
            <a:ext cx="625642" cy="485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98497" y="3821709"/>
                <a:ext cx="103816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97" y="3821709"/>
                <a:ext cx="1038169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936666" y="4131606"/>
                <a:ext cx="1216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666" y="4131606"/>
                <a:ext cx="121610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10" r="-251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86464" y="3807427"/>
                <a:ext cx="3044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64" y="3807427"/>
                <a:ext cx="304493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02" t="-1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988854" y="4355931"/>
                <a:ext cx="37206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54" y="4355931"/>
                <a:ext cx="372063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91" t="-1667" r="-32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613581" y="2321376"/>
                <a:ext cx="5159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err="1" smtClean="0"/>
                  <a:t>Ans</a:t>
                </a:r>
                <a:r>
                  <a:rPr lang="en-US" altLang="zh-TW" sz="2800" dirty="0" smtClean="0"/>
                  <a:t>: The first column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81" y="2321376"/>
                <a:ext cx="5159115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2482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223977" y="5034095"/>
                <a:ext cx="4483984" cy="1076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0.475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1.950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0.375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1.25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77" y="5034095"/>
                <a:ext cx="4483984" cy="10764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向右箭號 13"/>
          <p:cNvSpPr/>
          <p:nvPr/>
        </p:nvSpPr>
        <p:spPr>
          <a:xfrm>
            <a:off x="3966092" y="2982037"/>
            <a:ext cx="999755" cy="493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7199389" y="4798323"/>
            <a:ext cx="14910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833290" y="6127970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食物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773208" y="6137897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黃金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749202" y="6176963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木材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96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Inverse for matrix 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A and B are invertible </a:t>
                </a:r>
                <a:r>
                  <a:rPr lang="en-US" altLang="zh-TW" sz="2400" dirty="0" err="1" smtClean="0"/>
                  <a:t>nxn</a:t>
                </a:r>
                <a:r>
                  <a:rPr lang="en-US" altLang="zh-TW" sz="2400" dirty="0" smtClean="0"/>
                  <a:t> matrices, is AB invertible?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be </a:t>
                </a:r>
                <a:r>
                  <a:rPr lang="en-US" altLang="zh-TW" sz="2400" dirty="0" err="1" smtClean="0"/>
                  <a:t>nxn</a:t>
                </a:r>
                <a:r>
                  <a:rPr lang="en-US" altLang="zh-TW" sz="2400" dirty="0" smtClean="0"/>
                  <a:t> invertible matrices.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</a:t>
                </a:r>
                <a:r>
                  <a:rPr lang="en-US" altLang="zh-TW" sz="2400" b="1" dirty="0" smtClean="0"/>
                  <a:t> </a:t>
                </a:r>
                <a:r>
                  <a:rPr lang="en-US" altLang="zh-TW" sz="2400" dirty="0" smtClean="0"/>
                  <a:t>invertible, and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7541041" y="1773943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yes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50442" y="2489057"/>
                <a:ext cx="24515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42" y="2489057"/>
                <a:ext cx="2451505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74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589262" y="3224517"/>
                <a:ext cx="17452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62" y="3224517"/>
                <a:ext cx="17452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46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455058" y="3234869"/>
                <a:ext cx="2148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58" y="3234869"/>
                <a:ext cx="214840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36" t="-1667" r="-255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19156" y="3234869"/>
                <a:ext cx="1195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56" y="3234869"/>
                <a:ext cx="119571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41" t="-1667" r="-510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030125" y="3231449"/>
                <a:ext cx="510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25" y="3231449"/>
                <a:ext cx="51039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952" r="-1190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589261" y="3887949"/>
                <a:ext cx="17452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61" y="3887949"/>
                <a:ext cx="1745221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39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55058" y="3887949"/>
                <a:ext cx="2062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58" y="3887949"/>
                <a:ext cx="206293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83" r="-118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701947" y="3887949"/>
                <a:ext cx="1146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47" y="3887949"/>
                <a:ext cx="114678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60" r="-212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030645" y="3887949"/>
                <a:ext cx="510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45" y="3887949"/>
                <a:ext cx="51039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5952" r="-1190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747670" y="5607356"/>
                <a:ext cx="5793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70" y="5607356"/>
                <a:ext cx="5793509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05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1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for matrix </a:t>
            </a:r>
            <a:r>
              <a:rPr lang="en-US" altLang="zh-TW" dirty="0" smtClean="0"/>
              <a:t>transpose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A is invertible, is A</a:t>
            </a:r>
            <a:r>
              <a:rPr lang="en-US" altLang="zh-TW" baseline="30000" dirty="0" smtClean="0"/>
              <a:t>T</a:t>
            </a:r>
            <a:r>
              <a:rPr lang="en-US" altLang="zh-TW" dirty="0" smtClean="0"/>
              <a:t> invertible?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01997" y="4257272"/>
                <a:ext cx="1509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7" y="4257272"/>
                <a:ext cx="150990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05524" y="5323858"/>
                <a:ext cx="1506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24" y="5323858"/>
                <a:ext cx="150637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0056" y="3199356"/>
                <a:ext cx="2338717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6" y="3199356"/>
                <a:ext cx="233871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57415" y="4257271"/>
                <a:ext cx="199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15" y="4257271"/>
                <a:ext cx="199105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57415" y="5299965"/>
                <a:ext cx="19875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15" y="5299965"/>
                <a:ext cx="198753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172016" y="4257272"/>
                <a:ext cx="216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16" y="4257272"/>
                <a:ext cx="216719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025735" y="2542559"/>
                <a:ext cx="16647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35" y="2542559"/>
                <a:ext cx="166475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80314" y="2542558"/>
                <a:ext cx="11449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314" y="2542558"/>
                <a:ext cx="1144993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172016" y="5299965"/>
                <a:ext cx="216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16" y="5299965"/>
                <a:ext cx="216719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2428407" y="4257271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2428407" y="5335085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343298" y="4257271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343298" y="5335085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9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/>
      <p:bldP spid="4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Inverse of </a:t>
            </a:r>
          </a:p>
          <a:p>
            <a:r>
              <a:rPr lang="en-US" altLang="zh-TW" sz="4800" dirty="0" smtClean="0">
                <a:solidFill>
                  <a:srgbClr val="0000FF"/>
                </a:solidFill>
              </a:rPr>
              <a:t>elementary matrices</a:t>
            </a:r>
            <a:endParaRPr lang="en-US" altLang="zh-TW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Elementary Row Operation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Every elementary row operation can be performed by matrix multiplication.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 smtClean="0"/>
              <a:t>1. Interchange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 smtClean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 smtClean="0"/>
              <a:t>2. Scaling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 smtClean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 smtClean="0"/>
              <a:t>3. </a:t>
            </a:r>
            <a:r>
              <a:rPr lang="en-US" altLang="zh-TW" sz="2400" dirty="0"/>
              <a:t>Adding </a:t>
            </a:r>
            <a:r>
              <a:rPr lang="en-US" altLang="zh-TW" sz="2400" i="1" dirty="0"/>
              <a:t>k</a:t>
            </a:r>
            <a:r>
              <a:rPr lang="en-US" altLang="zh-TW" sz="2400" dirty="0"/>
              <a:t> times row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to row j</a:t>
            </a:r>
            <a:r>
              <a:rPr lang="en-US" altLang="zh-TW" sz="2400" dirty="0" smtClean="0"/>
              <a:t>:</a:t>
            </a:r>
            <a:endParaRPr lang="zh-TW" altLang="en-US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 smtClean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0" lvl="0" indent="0"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52" y="3098213"/>
            <a:ext cx="3500689" cy="6516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52" y="4241366"/>
            <a:ext cx="3529965" cy="60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4" y="5591888"/>
            <a:ext cx="4706075" cy="6533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248302" y="3079163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38827" y="3410244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48302" y="3390801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8826" y="3072023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91152" y="420119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81677" y="4532279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k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91152" y="451283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81676" y="419405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191152" y="556718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581677" y="5898269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191152" y="587882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k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81676" y="556004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30366" y="2396191"/>
            <a:ext cx="258498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</a:t>
            </a:r>
            <a:r>
              <a:rPr lang="en-US" altLang="zh-TW" sz="2400" dirty="0" smtClean="0"/>
              <a:t>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6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Every elementary row operation can be performed by matrix multiplication.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 smtClean="0"/>
              <a:t>How to find elementary matrix?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87972" y="4059999"/>
                <a:ext cx="198099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72" y="4059999"/>
                <a:ext cx="1980992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923183" y="3110897"/>
            <a:ext cx="773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E.g. the elementary matrix that exchange the 1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and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832646" y="4059999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46" y="4059999"/>
                <a:ext cx="1682704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389092" y="4391456"/>
            <a:ext cx="36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=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30366" y="2396191"/>
            <a:ext cx="258498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</a:t>
            </a:r>
            <a:r>
              <a:rPr lang="en-US" altLang="zh-TW" sz="2400" dirty="0" smtClean="0"/>
              <a:t>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37194" y="4078967"/>
                <a:ext cx="2933495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94" y="4078967"/>
                <a:ext cx="2933495" cy="11481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26211" y="5350738"/>
                <a:ext cx="238841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211" y="5350738"/>
                <a:ext cx="2388411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387972" y="5682336"/>
            <a:ext cx="752094" cy="47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4742764" y="4010430"/>
            <a:ext cx="1501949" cy="12167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Elementary </a:t>
            </a:r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How to find elementary matrix</a:t>
            </a:r>
            <a:r>
              <a:rPr lang="en-US" altLang="zh-TW" dirty="0" smtClean="0"/>
              <a:t>?</a:t>
            </a:r>
          </a:p>
          <a:p>
            <a:pPr lvl="0"/>
            <a:r>
              <a:rPr lang="en-US" altLang="zh-TW" dirty="0" smtClean="0">
                <a:solidFill>
                  <a:srgbClr val="0000FF"/>
                </a:solidFill>
              </a:rPr>
              <a:t>Apply the desired elementary row operation on Identity matrix</a:t>
            </a:r>
            <a:endParaRPr lang="en-US" altLang="zh-TW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976721" y="3418421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Exchange 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and 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 rows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74577" y="4458837"/>
            <a:ext cx="234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Multiply 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row by -4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74577" y="5503575"/>
            <a:ext cx="231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Adding 2 </a:t>
            </a:r>
            <a:r>
              <a:rPr lang="en-US" altLang="zh-TW" sz="2400" dirty="0"/>
              <a:t>times row </a:t>
            </a:r>
            <a:r>
              <a:rPr lang="en-US" altLang="zh-TW" sz="2400" dirty="0" smtClean="0"/>
              <a:t>1 </a:t>
            </a:r>
            <a:r>
              <a:rPr lang="en-US" altLang="zh-TW" sz="2400" dirty="0"/>
              <a:t>to row </a:t>
            </a:r>
            <a:r>
              <a:rPr lang="en-US" altLang="zh-TW" sz="2400" dirty="0" smtClean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661591" y="3272804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3272804"/>
                <a:ext cx="1439818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61591" y="4392025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4392025"/>
                <a:ext cx="1439818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661591" y="553725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5537257"/>
                <a:ext cx="1439818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5221400" y="3454678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211059" y="4573899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221400" y="5690211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6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What is the inverse of a matrix?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Elementary matrix</a:t>
            </a:r>
          </a:p>
          <a:p>
            <a:r>
              <a:rPr lang="en-US" altLang="zh-TW" dirty="0" smtClean="0"/>
              <a:t>What kinds of matrices are invertible</a:t>
            </a:r>
          </a:p>
          <a:p>
            <a:r>
              <a:rPr lang="en-US" altLang="zh-TW" dirty="0" smtClean="0"/>
              <a:t>Find the inverse of a general invertible matrix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Elementary </a:t>
            </a:r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How to find elementary matrix</a:t>
            </a:r>
            <a:r>
              <a:rPr lang="en-US" altLang="zh-TW" dirty="0" smtClean="0"/>
              <a:t>?</a:t>
            </a:r>
          </a:p>
          <a:p>
            <a:pPr lvl="0"/>
            <a:r>
              <a:rPr lang="en-US" altLang="zh-TW" dirty="0" smtClean="0">
                <a:solidFill>
                  <a:srgbClr val="0000FF"/>
                </a:solidFill>
              </a:rPr>
              <a:t>Apply the desired elementary row operation on Identity matrix</a:t>
            </a:r>
            <a:endParaRPr lang="en-US" altLang="zh-TW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37101" y="3382057"/>
                <a:ext cx="156087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1" y="3382057"/>
                <a:ext cx="1560877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448395" y="3382057"/>
                <a:ext cx="187217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3382057"/>
                <a:ext cx="1872179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448395" y="4519868"/>
                <a:ext cx="2500556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4519868"/>
                <a:ext cx="2500556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448395" y="5688656"/>
                <a:ext cx="204921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5688656"/>
                <a:ext cx="2049215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3413002" y="3272804"/>
            <a:ext cx="1155031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416668" y="4453614"/>
            <a:ext cx="1532283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413002" y="5669874"/>
            <a:ext cx="1276157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9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95186" y="1911363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86" y="1911363"/>
                <a:ext cx="2151294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02924" y="3699533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24" y="3699533"/>
                <a:ext cx="2387640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32168" y="5549718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68" y="5549718"/>
                <a:ext cx="2158411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27212" y="1397797"/>
            <a:ext cx="4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Exchange 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and 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 rows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2479" y="3156515"/>
            <a:ext cx="362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Multiply 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row by -4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4074" y="4980058"/>
            <a:ext cx="40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Adding 2 </a:t>
            </a:r>
            <a:r>
              <a:rPr lang="en-US" altLang="zh-TW" sz="2400" dirty="0"/>
              <a:t>times row </a:t>
            </a:r>
            <a:r>
              <a:rPr lang="en-US" altLang="zh-TW" sz="2400" dirty="0" smtClean="0"/>
              <a:t>1 </a:t>
            </a:r>
            <a:r>
              <a:rPr lang="en-US" altLang="zh-TW" sz="2400" dirty="0"/>
              <a:t>to row </a:t>
            </a:r>
            <a:r>
              <a:rPr lang="en-US" altLang="zh-TW" sz="2400" dirty="0" smtClean="0"/>
              <a:t>3</a:t>
            </a:r>
            <a:endParaRPr lang="zh-TW" altLang="en-US" sz="2400" dirty="0"/>
          </a:p>
        </p:txBody>
      </p:sp>
      <p:sp>
        <p:nvSpPr>
          <p:cNvPr id="17" name="左-右雙向箭號 16"/>
          <p:cNvSpPr/>
          <p:nvPr/>
        </p:nvSpPr>
        <p:spPr>
          <a:xfrm>
            <a:off x="3924941" y="2177567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844236" y="1427492"/>
            <a:ext cx="411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Exchange 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and 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95891" y="1918444"/>
                <a:ext cx="235051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91" y="1918444"/>
                <a:ext cx="2350515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145737" y="105128"/>
            <a:ext cx="4515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Inverse of Elementary Matrix</a:t>
            </a:r>
            <a:endParaRPr lang="zh-TW" altLang="en-US" sz="2800" b="1" i="1" u="sng" dirty="0"/>
          </a:p>
        </p:txBody>
      </p:sp>
      <p:sp>
        <p:nvSpPr>
          <p:cNvPr id="22" name="矩形 21"/>
          <p:cNvSpPr/>
          <p:nvPr/>
        </p:nvSpPr>
        <p:spPr>
          <a:xfrm>
            <a:off x="6637074" y="1918444"/>
            <a:ext cx="1155031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055627" y="3172151"/>
            <a:ext cx="429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Multiply 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row by -1/4</a:t>
            </a:r>
            <a:endParaRPr lang="zh-TW" altLang="en-US" sz="2400" dirty="0"/>
          </a:p>
        </p:txBody>
      </p:sp>
      <p:sp>
        <p:nvSpPr>
          <p:cNvPr id="25" name="左-右雙向箭號 24"/>
          <p:cNvSpPr/>
          <p:nvPr/>
        </p:nvSpPr>
        <p:spPr>
          <a:xfrm>
            <a:off x="3924940" y="3940173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582263" y="3713180"/>
                <a:ext cx="2900346" cy="98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−1/4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63" y="3713180"/>
                <a:ext cx="2900346" cy="9861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6643658" y="3627702"/>
            <a:ext cx="1647623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858681" y="4980058"/>
            <a:ext cx="40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Adding -2 </a:t>
            </a:r>
            <a:r>
              <a:rPr lang="en-US" altLang="zh-TW" sz="2400" dirty="0"/>
              <a:t>times row </a:t>
            </a:r>
            <a:r>
              <a:rPr lang="en-US" altLang="zh-TW" sz="2400" dirty="0" smtClean="0"/>
              <a:t>1 </a:t>
            </a:r>
            <a:r>
              <a:rPr lang="en-US" altLang="zh-TW" sz="2400" dirty="0"/>
              <a:t>to row </a:t>
            </a:r>
            <a:r>
              <a:rPr lang="en-US" altLang="zh-TW" sz="2400" dirty="0" smtClean="0"/>
              <a:t>3</a:t>
            </a:r>
            <a:endParaRPr lang="zh-TW" altLang="en-US" sz="2400" dirty="0"/>
          </a:p>
        </p:txBody>
      </p:sp>
      <p:sp>
        <p:nvSpPr>
          <p:cNvPr id="29" name="左-右雙向箭號 28"/>
          <p:cNvSpPr/>
          <p:nvPr/>
        </p:nvSpPr>
        <p:spPr>
          <a:xfrm>
            <a:off x="3980703" y="5815394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413523" y="5536823"/>
                <a:ext cx="257974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23" y="5536823"/>
                <a:ext cx="2579745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6549634" y="5490965"/>
            <a:ext cx="1304999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056223" y="137541"/>
            <a:ext cx="374115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Reverse elementary row operation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04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7" grpId="0" animBg="1"/>
      <p:bldP spid="18" grpId="0"/>
      <p:bldP spid="19" grpId="0"/>
      <p:bldP spid="22" grpId="0" animBg="1"/>
      <p:bldP spid="23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RREF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A be an </a:t>
            </a:r>
            <a:r>
              <a:rPr lang="en-US" altLang="zh-TW" dirty="0" err="1" smtClean="0"/>
              <a:t>mxn</a:t>
            </a:r>
            <a:r>
              <a:rPr lang="en-US" altLang="zh-TW" dirty="0" smtClean="0"/>
              <a:t> matrix with reduced row echelon form R.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There exists an invertible m x m matrix P such that PA=R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22536" y="2838166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36" y="2838166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74564" y="4880581"/>
                <a:ext cx="23307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64" y="4880581"/>
                <a:ext cx="23307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94457" y="5729918"/>
                <a:ext cx="3355085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57" y="5729918"/>
                <a:ext cx="3355085" cy="4470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6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Invertible</a:t>
            </a:r>
            <a:endParaRPr lang="en-US" altLang="zh-TW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Let A be an n x n matrix. A is invertible if and only if</a:t>
            </a:r>
          </a:p>
          <a:p>
            <a:pPr lvl="1"/>
            <a:r>
              <a:rPr lang="en-US" altLang="zh-TW" dirty="0" smtClean="0"/>
              <a:t>The columns of A span R</a:t>
            </a:r>
            <a:r>
              <a:rPr lang="en-US" altLang="zh-TW" baseline="30000" dirty="0" smtClean="0"/>
              <a:t>n</a:t>
            </a:r>
          </a:p>
          <a:p>
            <a:pPr lvl="1"/>
            <a:r>
              <a:rPr lang="en-US" altLang="zh-TW" dirty="0" smtClean="0"/>
              <a:t>For every b in R</a:t>
            </a:r>
            <a:r>
              <a:rPr lang="en-US" altLang="zh-TW" baseline="30000" dirty="0" smtClean="0"/>
              <a:t>n</a:t>
            </a:r>
            <a:r>
              <a:rPr lang="en-US" altLang="zh-TW" dirty="0" smtClean="0"/>
              <a:t>, the system Ax=b is consistent</a:t>
            </a:r>
          </a:p>
          <a:p>
            <a:pPr lvl="1"/>
            <a:r>
              <a:rPr lang="en-US" altLang="zh-TW" dirty="0" smtClean="0"/>
              <a:t>The rank of A is n</a:t>
            </a:r>
          </a:p>
          <a:p>
            <a:pPr lvl="1"/>
            <a:r>
              <a:rPr lang="en-US" altLang="zh-TW" dirty="0" smtClean="0"/>
              <a:t>The columns of A are linear independent</a:t>
            </a:r>
          </a:p>
          <a:p>
            <a:pPr lvl="1"/>
            <a:r>
              <a:rPr lang="en-US" altLang="zh-TW" dirty="0" smtClean="0"/>
              <a:t>The only solution to Ax=0 is the zero vector</a:t>
            </a:r>
          </a:p>
          <a:p>
            <a:pPr lvl="1"/>
            <a:r>
              <a:rPr lang="en-US" altLang="zh-TW" dirty="0" smtClean="0"/>
              <a:t>The nullity of A is zero</a:t>
            </a:r>
          </a:p>
          <a:p>
            <a:pPr lvl="1"/>
            <a:r>
              <a:rPr lang="en-US" altLang="zh-TW" dirty="0" smtClean="0"/>
              <a:t>The reduced row echelon form of A is </a:t>
            </a:r>
            <a:r>
              <a:rPr lang="en-US" altLang="zh-TW" dirty="0"/>
              <a:t>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 smtClean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 smtClean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045030" y="5355771"/>
            <a:ext cx="6212114" cy="821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5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goo.gl/z3J5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95197"/>
            <a:ext cx="5362575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19200" y="6117091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http://goo.gl/z3J5Rb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1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5831115" y="2322285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117243" y="2699657"/>
            <a:ext cx="734026" cy="19182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Review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Given a function f</a:t>
            </a:r>
            <a:endParaRPr lang="zh-TW" altLang="en-US" sz="24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2180770" y="2322285"/>
            <a:ext cx="1306286" cy="2612572"/>
            <a:chOff x="2133599" y="2554514"/>
            <a:chExt cx="1306286" cy="2612572"/>
          </a:xfrm>
        </p:grpSpPr>
        <p:sp>
          <p:nvSpPr>
            <p:cNvPr id="4" name="橢圓 3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6360885" y="3191670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360885" y="4002997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stCxn id="6" idx="6"/>
          </p:cNvCxnSpPr>
          <p:nvPr/>
        </p:nvCxnSpPr>
        <p:spPr>
          <a:xfrm>
            <a:off x="2957285" y="2823029"/>
            <a:ext cx="3403600" cy="49485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957285" y="3639453"/>
            <a:ext cx="3403600" cy="45078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2957285" y="4187265"/>
            <a:ext cx="3403600" cy="2526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365373" y="2595021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3" y="2595021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346683" y="3443905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683" y="3443905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365373" y="4248603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3" y="4248603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648596" y="2962046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596" y="2962046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74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1469570" y="5018611"/>
            <a:ext cx="27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Domain (</a:t>
            </a:r>
            <a:r>
              <a:rPr lang="zh-TW" altLang="en-US" sz="2400" dirty="0" smtClean="0"/>
              <a:t>定義域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125261" y="5013884"/>
            <a:ext cx="27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Co-domain (</a:t>
            </a:r>
            <a:r>
              <a:rPr lang="zh-TW" altLang="en-US" sz="2400" dirty="0" smtClean="0"/>
              <a:t>對應域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665822" y="3729640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22" y="3729640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79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434430" y="3757036"/>
                <a:ext cx="1124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430" y="3757036"/>
                <a:ext cx="112434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17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/>
          <p:cNvSpPr txBox="1"/>
          <p:nvPr/>
        </p:nvSpPr>
        <p:spPr>
          <a:xfrm>
            <a:off x="5831115" y="1626491"/>
            <a:ext cx="27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Range (</a:t>
            </a:r>
            <a:r>
              <a:rPr lang="zh-TW" altLang="en-US" sz="2400" dirty="0" smtClean="0"/>
              <a:t>值域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cxnSp>
        <p:nvCxnSpPr>
          <p:cNvPr id="33" name="直線接點 32"/>
          <p:cNvCxnSpPr>
            <a:endCxn id="32" idx="2"/>
          </p:cNvCxnSpPr>
          <p:nvPr/>
        </p:nvCxnSpPr>
        <p:spPr>
          <a:xfrm flipV="1">
            <a:off x="6647013" y="2088156"/>
            <a:ext cx="548445" cy="77174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942541" y="553298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Given a linear function corresponding to a </a:t>
            </a:r>
            <a:r>
              <a:rPr lang="en-US" altLang="zh-TW" sz="2400" dirty="0" err="1" smtClean="0"/>
              <a:t>mxn</a:t>
            </a:r>
            <a:r>
              <a:rPr lang="en-US" altLang="zh-TW" sz="2400" dirty="0" smtClean="0"/>
              <a:t> matrix A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169955" y="6115276"/>
            <a:ext cx="251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Domain=R</a:t>
            </a:r>
            <a:r>
              <a:rPr lang="en-US" altLang="zh-TW" sz="2400" baseline="30000" dirty="0" smtClean="0"/>
              <a:t>n</a:t>
            </a:r>
            <a:endParaRPr lang="zh-TW" altLang="en-US" sz="2400" baseline="30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487056" y="6110638"/>
            <a:ext cx="251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Co-domain=R</a:t>
            </a:r>
            <a:r>
              <a:rPr lang="en-US" altLang="zh-TW" sz="2400" baseline="30000" dirty="0"/>
              <a:t>m</a:t>
            </a:r>
            <a:endParaRPr lang="zh-TW" altLang="en-US" sz="2400" baseline="30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863130" y="6115276"/>
            <a:ext cx="219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Range=?</a:t>
            </a:r>
            <a:endParaRPr lang="zh-TW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6786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12" grpId="0" animBg="1"/>
      <p:bldP spid="13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One-to-one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function f is </a:t>
            </a:r>
            <a:r>
              <a:rPr lang="en-US" altLang="zh-TW" dirty="0" smtClean="0"/>
              <a:t>one-to-one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376012" y="2565396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662140" y="2942768"/>
            <a:ext cx="734026" cy="19182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904422" y="2554514"/>
            <a:ext cx="1306286" cy="2612572"/>
            <a:chOff x="2133599" y="2554514"/>
            <a:chExt cx="1306286" cy="2612572"/>
          </a:xfrm>
        </p:grpSpPr>
        <p:sp>
          <p:nvSpPr>
            <p:cNvPr id="8" name="橢圓 7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3939888" y="3237370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36425" y="3873086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9" idx="6"/>
            <a:endCxn id="12" idx="2"/>
          </p:cNvCxnSpPr>
          <p:nvPr/>
        </p:nvCxnSpPr>
        <p:spPr>
          <a:xfrm>
            <a:off x="1680937" y="3055258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3" idx="2"/>
          </p:cNvCxnSpPr>
          <p:nvPr/>
        </p:nvCxnSpPr>
        <p:spPr>
          <a:xfrm>
            <a:off x="1680937" y="3871682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23" idx="2"/>
          </p:cNvCxnSpPr>
          <p:nvPr/>
        </p:nvCxnSpPr>
        <p:spPr>
          <a:xfrm flipV="1">
            <a:off x="1680937" y="4566130"/>
            <a:ext cx="2255488" cy="1059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74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7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286447" y="4426167"/>
                <a:ext cx="809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447" y="4426167"/>
                <a:ext cx="8096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78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/>
          <p:cNvSpPr/>
          <p:nvPr/>
        </p:nvSpPr>
        <p:spPr>
          <a:xfrm>
            <a:off x="3936425" y="4442758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75708" y="5463572"/>
                <a:ext cx="3306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has one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08" y="5463572"/>
                <a:ext cx="330641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428" t="-24590" r="-4428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76733" y="5932725"/>
                <a:ext cx="4317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has at most one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3" y="5932725"/>
                <a:ext cx="431797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249" t="-24590" r="-324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/>
          <p:cNvCxnSpPr/>
          <p:nvPr/>
        </p:nvCxnSpPr>
        <p:spPr>
          <a:xfrm>
            <a:off x="662778" y="5664933"/>
            <a:ext cx="3353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527966" y="1926916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co-domain is “smaller” than the domain, f cannot be </a:t>
            </a:r>
            <a:r>
              <a:rPr lang="en-US" altLang="zh-TW" sz="2400" dirty="0" smtClean="0"/>
              <a:t>one-to-one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27966" y="3321930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a matrix A is </a:t>
            </a:r>
            <a:r>
              <a:rPr lang="zh-TW" altLang="en-US" sz="2400" dirty="0" smtClean="0"/>
              <a:t>矮胖</a:t>
            </a:r>
            <a:r>
              <a:rPr lang="en-US" altLang="zh-TW" sz="2400" dirty="0" smtClean="0"/>
              <a:t>, it cannot be </a:t>
            </a:r>
            <a:r>
              <a:rPr lang="en-US" altLang="zh-TW" sz="2400" dirty="0" smtClean="0"/>
              <a:t>one-to-one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527966" y="4976634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a matrix A is </a:t>
            </a:r>
            <a:r>
              <a:rPr lang="en-US" altLang="zh-TW" sz="2400" dirty="0" smtClean="0"/>
              <a:t>one-to-one</a:t>
            </a:r>
            <a:r>
              <a:rPr lang="en-US" altLang="zh-TW" sz="2400" dirty="0" smtClean="0"/>
              <a:t>, its columns are independent.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047874" y="4181123"/>
            <a:ext cx="246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reverse is not true.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8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function f is onto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376012" y="2565396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393898" y="2572723"/>
            <a:ext cx="1288400" cy="25943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904422" y="2554514"/>
            <a:ext cx="1306286" cy="2612572"/>
            <a:chOff x="2133599" y="2554514"/>
            <a:chExt cx="1306286" cy="2612572"/>
          </a:xfrm>
        </p:grpSpPr>
        <p:sp>
          <p:nvSpPr>
            <p:cNvPr id="8" name="橢圓 7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3939888" y="3237370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36425" y="3873086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9" idx="6"/>
            <a:endCxn id="12" idx="2"/>
          </p:cNvCxnSpPr>
          <p:nvPr/>
        </p:nvCxnSpPr>
        <p:spPr>
          <a:xfrm>
            <a:off x="1680937" y="3055258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3" idx="2"/>
          </p:cNvCxnSpPr>
          <p:nvPr/>
        </p:nvCxnSpPr>
        <p:spPr>
          <a:xfrm>
            <a:off x="1680937" y="3871682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13" idx="3"/>
          </p:cNvCxnSpPr>
          <p:nvPr/>
        </p:nvCxnSpPr>
        <p:spPr>
          <a:xfrm flipV="1">
            <a:off x="1680937" y="4083694"/>
            <a:ext cx="2291623" cy="5884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74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7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013517" y="4262841"/>
                <a:ext cx="11243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17" y="4262841"/>
                <a:ext cx="112434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0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055436" y="5932725"/>
                <a:ext cx="38953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always have solution</a:t>
                </a:r>
                <a:r>
                  <a:rPr lang="zh-TW" altLang="en-US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36" y="5932725"/>
                <a:ext cx="389536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599" t="-24590" r="-1878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527966" y="1834542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co-domain is “larger” than the domain, f cannot be onto.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27966" y="3229556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a matrix A is </a:t>
            </a:r>
            <a:r>
              <a:rPr lang="zh-TW" altLang="en-US" sz="2400" dirty="0" smtClean="0"/>
              <a:t>高瘦</a:t>
            </a:r>
            <a:r>
              <a:rPr lang="en-US" altLang="zh-TW" sz="2400" dirty="0" smtClean="0"/>
              <a:t>, it cannot be onto.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527966" y="4732396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a matrix A is onto, </a:t>
            </a:r>
          </a:p>
          <a:p>
            <a:r>
              <a:rPr lang="en-US" altLang="zh-TW" sz="2400" dirty="0" smtClean="0"/>
              <a:t>rank A = no. of rows. 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656315" y="5301298"/>
            <a:ext cx="23668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</a:t>
            </a:r>
            <a:r>
              <a:rPr lang="en-US" altLang="zh-TW" sz="2400" dirty="0" smtClean="0">
                <a:solidFill>
                  <a:srgbClr val="FF0000"/>
                </a:solidFill>
              </a:rPr>
              <a:t>o-domain = range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047874" y="4181123"/>
            <a:ext cx="246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reverse is not true.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69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8" grpId="0"/>
      <p:bldP spid="31" grpId="0"/>
      <p:bldP spid="32" grpId="0"/>
      <p:bldP spid="33" grpId="0"/>
      <p:bldP spid="29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One-to-one </a:t>
            </a:r>
            <a:r>
              <a:rPr lang="en-US" altLang="zh-TW" dirty="0" smtClean="0"/>
              <a:t>and 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function f is </a:t>
            </a:r>
            <a:r>
              <a:rPr lang="en-US" altLang="zh-TW" dirty="0" smtClean="0"/>
              <a:t>one-to-one </a:t>
            </a:r>
            <a:r>
              <a:rPr lang="en-US" altLang="zh-TW" dirty="0" smtClean="0"/>
              <a:t>and onto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280523" y="2446673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98409" y="2454000"/>
            <a:ext cx="1288400" cy="25943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808933" y="2435791"/>
            <a:ext cx="1306286" cy="2612572"/>
            <a:chOff x="2133599" y="2554514"/>
            <a:chExt cx="1306286" cy="2612572"/>
          </a:xfrm>
        </p:grpSpPr>
        <p:sp>
          <p:nvSpPr>
            <p:cNvPr id="7" name="橢圓 6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橢圓 10"/>
          <p:cNvSpPr/>
          <p:nvPr/>
        </p:nvSpPr>
        <p:spPr>
          <a:xfrm>
            <a:off x="3844399" y="3118647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840936" y="3754363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stCxn id="8" idx="6"/>
            <a:endCxn id="11" idx="2"/>
          </p:cNvCxnSpPr>
          <p:nvPr/>
        </p:nvCxnSpPr>
        <p:spPr>
          <a:xfrm>
            <a:off x="1585448" y="2936535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endCxn id="12" idx="2"/>
          </p:cNvCxnSpPr>
          <p:nvPr/>
        </p:nvCxnSpPr>
        <p:spPr>
          <a:xfrm>
            <a:off x="1585448" y="3752959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1569319" y="4506820"/>
            <a:ext cx="2285045" cy="799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93536" y="2708527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6" y="2708527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974846" y="3557411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6" y="3557411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993536" y="4362109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6" y="4362109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290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50749" y="3029735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49" y="3029735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63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173698" y="369306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698" y="3693068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74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170138" y="4296839"/>
                <a:ext cx="809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38" y="4296839"/>
                <a:ext cx="8096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78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橢圓 39"/>
          <p:cNvSpPr/>
          <p:nvPr/>
        </p:nvSpPr>
        <p:spPr>
          <a:xfrm>
            <a:off x="3868521" y="4358134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5354586" y="2631332"/>
            <a:ext cx="337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domain and co-domain must have “the same size”.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354586" y="3786258"/>
            <a:ext cx="353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corresponding </a:t>
            </a:r>
            <a:r>
              <a:rPr lang="en-US" altLang="zh-TW" sz="2400" dirty="0"/>
              <a:t>m</a:t>
            </a:r>
            <a:r>
              <a:rPr lang="en-US" altLang="zh-TW" sz="2400" dirty="0" smtClean="0"/>
              <a:t>atrix A is square.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5273387" y="2545805"/>
            <a:ext cx="3464683" cy="22036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1901600" y="5584433"/>
            <a:ext cx="21955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One-to-one</a:t>
            </a:r>
            <a:endParaRPr lang="zh-TW" altLang="en-US" sz="28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276912" y="5565928"/>
            <a:ext cx="21955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Onto</a:t>
            </a:r>
            <a:endParaRPr lang="zh-TW" altLang="en-US" sz="2800" dirty="0"/>
          </a:p>
        </p:txBody>
      </p:sp>
      <p:sp>
        <p:nvSpPr>
          <p:cNvPr id="47" name="左-右雙向箭號 46"/>
          <p:cNvSpPr/>
          <p:nvPr/>
        </p:nvSpPr>
        <p:spPr>
          <a:xfrm>
            <a:off x="4118789" y="5561727"/>
            <a:ext cx="1109141" cy="55245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1551706" y="5387835"/>
            <a:ext cx="6281369" cy="89460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下箭號 48"/>
          <p:cNvSpPr/>
          <p:nvPr/>
        </p:nvSpPr>
        <p:spPr>
          <a:xfrm>
            <a:off x="6445299" y="4810747"/>
            <a:ext cx="1010961" cy="4910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1551706" y="6320887"/>
            <a:ext cx="633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在滿足 </a:t>
            </a:r>
            <a:r>
              <a:rPr lang="en-US" altLang="zh-TW" dirty="0" smtClean="0"/>
              <a:t>Square </a:t>
            </a:r>
            <a:r>
              <a:rPr lang="zh-TW" altLang="en-US" dirty="0" smtClean="0"/>
              <a:t>的前提下，要就都成立，要就都不成立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965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40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What is the inverse </a:t>
            </a:r>
            <a:endParaRPr lang="en-US" altLang="zh-TW" sz="4800" dirty="0" smtClean="0">
              <a:solidFill>
                <a:srgbClr val="0000FF"/>
              </a:solidFill>
            </a:endParaRPr>
          </a:p>
          <a:p>
            <a:r>
              <a:rPr lang="en-US" altLang="zh-TW" sz="4800" dirty="0" smtClean="0">
                <a:solidFill>
                  <a:srgbClr val="0000FF"/>
                </a:solidFill>
              </a:rPr>
              <a:t>of </a:t>
            </a:r>
            <a:r>
              <a:rPr lang="en-US" altLang="zh-TW" sz="4800" dirty="0">
                <a:solidFill>
                  <a:srgbClr val="0000FF"/>
                </a:solidFill>
              </a:rPr>
              <a:t>a matrix?</a:t>
            </a:r>
          </a:p>
        </p:txBody>
      </p:sp>
    </p:spTree>
    <p:extLst>
      <p:ext uri="{BB962C8B-B14F-4D97-AF65-F5344CB8AC3E}">
        <p14:creationId xmlns:p14="http://schemas.microsoft.com/office/powerpoint/2010/main" val="8669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Invertible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is called invertible if there is a matrix B such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/>
                  <a:t>)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512536" y="3321763"/>
            <a:ext cx="982436" cy="18027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80401" y="3222473"/>
            <a:ext cx="1065380" cy="20013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97965" y="322082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65" y="3220825"/>
                <a:ext cx="31290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119953" y="479291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53" y="4792917"/>
                <a:ext cx="663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4748774" y="3321763"/>
            <a:ext cx="982436" cy="18027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316639" y="3222473"/>
            <a:ext cx="1065380" cy="20013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334203" y="322082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03" y="3220825"/>
                <a:ext cx="31290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56191" y="479291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91" y="4792917"/>
                <a:ext cx="66383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3498328" y="4078297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80382" y="4078296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775722" y="4084550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157776" y="4084549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97001" y="381246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01" y="3812469"/>
                <a:ext cx="2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1294" y="3710011"/>
                <a:ext cx="440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4" y="3710011"/>
                <a:ext cx="44024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6667" r="-15278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883324" y="3833937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24" y="3833937"/>
                <a:ext cx="24468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858449" y="3673180"/>
                <a:ext cx="743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49" y="3673180"/>
                <a:ext cx="7433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9016" t="-1667" r="-409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手繪多邊形 20"/>
          <p:cNvSpPr/>
          <p:nvPr/>
        </p:nvSpPr>
        <p:spPr>
          <a:xfrm>
            <a:off x="1074057" y="3676072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flipH="1" flipV="1">
            <a:off x="1086560" y="4279858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5309456" y="3662861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flipH="1" flipV="1">
            <a:off x="5405435" y="4283837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18333" y="5415155"/>
            <a:ext cx="330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 must be </a:t>
            </a:r>
            <a:r>
              <a:rPr lang="en-US" altLang="zh-TW" sz="2400" dirty="0" smtClean="0"/>
              <a:t>one-to-one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883324" y="5412358"/>
            <a:ext cx="330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 must be onto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512918" y="5850234"/>
                <a:ext cx="4350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smtClean="0"/>
                  <a:t>(</a:t>
                </a:r>
                <a:r>
                  <a:rPr lang="zh-TW" altLang="en-US" sz="2400" dirty="0" smtClean="0"/>
                  <a:t>不然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的 </a:t>
                </a:r>
                <a:r>
                  <a:rPr lang="en-US" altLang="zh-TW" sz="2400" dirty="0" smtClean="0"/>
                  <a:t>input </a:t>
                </a:r>
                <a:r>
                  <a:rPr lang="zh-TW" altLang="en-US" sz="2400" dirty="0" smtClean="0"/>
                  <a:t>就會有限制</a:t>
                </a:r>
                <a:r>
                  <a:rPr lang="en-US" altLang="zh-TW" sz="2400" dirty="0" smtClean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18" y="5850234"/>
                <a:ext cx="4350382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700" t="-12000" r="-7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4401641" y="509987"/>
            <a:ext cx="3447688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An invertible matrix A is always square.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45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</a:t>
            </a:r>
            <a:r>
              <a:rPr lang="en-US" altLang="zh-TW" sz="2400" dirty="0" smtClean="0"/>
              <a:t>an </a:t>
            </a:r>
            <a:r>
              <a:rPr lang="en-US" altLang="zh-TW" sz="2400" dirty="0"/>
              <a:t>n x n matrix.</a:t>
            </a:r>
            <a:endParaRPr lang="en-US" altLang="zh-TW" sz="2400" dirty="0" smtClean="0"/>
          </a:p>
          <a:p>
            <a:pPr lvl="1"/>
            <a:r>
              <a:rPr lang="en-US" altLang="zh-TW" dirty="0" smtClean="0"/>
              <a:t>Onto → </a:t>
            </a:r>
            <a:r>
              <a:rPr lang="en-US" altLang="zh-TW" dirty="0" smtClean="0"/>
              <a:t>One-to-one </a:t>
            </a:r>
            <a:r>
              <a:rPr lang="en-US" altLang="zh-TW" dirty="0"/>
              <a:t>→ </a:t>
            </a:r>
            <a:r>
              <a:rPr lang="en-US" altLang="zh-TW" dirty="0" smtClean="0"/>
              <a:t>invertible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The columns of A span R</a:t>
            </a:r>
            <a:r>
              <a:rPr lang="en-US" altLang="zh-TW" sz="2400" baseline="30000" dirty="0">
                <a:solidFill>
                  <a:srgbClr val="FF0000"/>
                </a:solidFill>
              </a:rPr>
              <a:t>n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For every b in R</a:t>
            </a:r>
            <a:r>
              <a:rPr lang="en-US" altLang="zh-TW" sz="2400" baseline="30000" dirty="0">
                <a:solidFill>
                  <a:srgbClr val="FF0000"/>
                </a:solidFill>
              </a:rPr>
              <a:t>n</a:t>
            </a:r>
            <a:r>
              <a:rPr lang="en-US" altLang="zh-TW" sz="2400" dirty="0">
                <a:solidFill>
                  <a:srgbClr val="FF0000"/>
                </a:solidFill>
              </a:rPr>
              <a:t>, the system Ax=b is consistent</a:t>
            </a:r>
          </a:p>
          <a:p>
            <a:pPr lvl="2"/>
            <a:r>
              <a:rPr lang="en-US" altLang="zh-TW" sz="2400" dirty="0" smtClean="0">
                <a:solidFill>
                  <a:srgbClr val="FF0000"/>
                </a:solidFill>
              </a:rPr>
              <a:t>The rank of A is the number of rows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One-to-one </a:t>
            </a:r>
            <a:r>
              <a:rPr lang="en-US" altLang="zh-TW" dirty="0" smtClean="0"/>
              <a:t>→</a:t>
            </a:r>
            <a:r>
              <a:rPr lang="en-US" altLang="zh-TW" dirty="0"/>
              <a:t> Onto </a:t>
            </a:r>
            <a:r>
              <a:rPr lang="en-US" altLang="zh-TW" dirty="0" smtClean="0"/>
              <a:t>→ invertible</a:t>
            </a:r>
          </a:p>
          <a:p>
            <a:pPr lvl="2"/>
            <a:r>
              <a:rPr lang="en-US" altLang="zh-TW" sz="2400" dirty="0" smtClean="0">
                <a:solidFill>
                  <a:srgbClr val="0000FF"/>
                </a:solidFill>
              </a:rPr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columns of A are linear </a:t>
            </a:r>
            <a:r>
              <a:rPr lang="en-US" altLang="zh-TW" sz="2400" dirty="0" smtClean="0">
                <a:solidFill>
                  <a:srgbClr val="0000FF"/>
                </a:solidFill>
              </a:rPr>
              <a:t>independent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rank of A is </a:t>
            </a:r>
            <a:r>
              <a:rPr lang="en-US" altLang="zh-TW" sz="2400" dirty="0" smtClean="0">
                <a:solidFill>
                  <a:srgbClr val="0000FF"/>
                </a:solidFill>
              </a:rPr>
              <a:t>the number of columns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nullity of A is zero</a:t>
            </a:r>
          </a:p>
          <a:p>
            <a:pPr lvl="2"/>
            <a:r>
              <a:rPr lang="en-US" altLang="zh-TW" sz="2400" dirty="0" smtClean="0">
                <a:solidFill>
                  <a:srgbClr val="0000FF"/>
                </a:solidFill>
              </a:rPr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only solution to Ax=0 is the zero vector</a:t>
            </a:r>
          </a:p>
          <a:p>
            <a:pPr lvl="2"/>
            <a:r>
              <a:rPr lang="en-US" altLang="zh-TW" sz="2400" dirty="0" smtClean="0">
                <a:solidFill>
                  <a:srgbClr val="0000FF"/>
                </a:solidFill>
              </a:rPr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reduced row echelon form of A is I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n</a:t>
            </a:r>
          </a:p>
          <a:p>
            <a:pPr lvl="2"/>
            <a:endParaRPr lang="en-US" altLang="zh-TW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39000" y="3829050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Rank A = n</a:t>
            </a:r>
            <a:endParaRPr lang="zh-TW" altLang="en-US" sz="24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347948" y="3631726"/>
            <a:ext cx="1043452" cy="3695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814673" y="4155212"/>
            <a:ext cx="576727" cy="6656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</a:t>
            </a:r>
            <a:r>
              <a:rPr lang="en-US" altLang="zh-TW" dirty="0" smtClean="0"/>
              <a:t>an </a:t>
            </a:r>
            <a:r>
              <a:rPr lang="en-US" altLang="zh-TW" dirty="0"/>
              <a:t>n x n matrix</a:t>
            </a:r>
            <a:r>
              <a:rPr lang="en-US" altLang="zh-TW" dirty="0" smtClean="0"/>
              <a:t>. </a:t>
            </a:r>
            <a:r>
              <a:rPr lang="en-US" altLang="zh-TW" dirty="0"/>
              <a:t>A is invertible if and only </a:t>
            </a:r>
            <a:r>
              <a:rPr lang="en-US" altLang="zh-TW" dirty="0" smtClean="0"/>
              <a:t>if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n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36" y="4639282"/>
            <a:ext cx="2125980" cy="912495"/>
          </a:xfrm>
          <a:prstGeom prst="rect">
            <a:avLst/>
          </a:prstGeom>
        </p:spPr>
      </p:pic>
      <p:pic>
        <p:nvPicPr>
          <p:cNvPr id="7" name="Picture 1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07" y="3011231"/>
            <a:ext cx="2089439" cy="1010126"/>
          </a:xfrm>
          <a:prstGeom prst="rect">
            <a:avLst/>
          </a:prstGeom>
        </p:spPr>
      </p:pic>
      <p:pic>
        <p:nvPicPr>
          <p:cNvPr id="8" name="Picture 12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40" y="4703078"/>
            <a:ext cx="1524000" cy="927100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3457848" y="3364569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461297" y="4964440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780802" y="3265650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I</a:t>
            </a:r>
            <a:r>
              <a:rPr lang="en-US" altLang="zh-TW" sz="2800" baseline="-25000" dirty="0" smtClean="0"/>
              <a:t>n</a:t>
            </a:r>
            <a:endParaRPr lang="zh-TW" altLang="en-US" sz="2800" baseline="-25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421953" y="3498137"/>
            <a:ext cx="156835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Invertible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780802" y="5788679"/>
            <a:ext cx="220951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Not Invertible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497682" y="3613010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497682" y="5200623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59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Let A be an n x n matrix. A is invertible if and only if</a:t>
            </a:r>
          </a:p>
          <a:p>
            <a:pPr lvl="1"/>
            <a:r>
              <a:rPr lang="en-US" altLang="zh-TW" dirty="0" smtClean="0"/>
              <a:t>The columns of A span R</a:t>
            </a:r>
            <a:r>
              <a:rPr lang="en-US" altLang="zh-TW" baseline="30000" dirty="0" smtClean="0"/>
              <a:t>n</a:t>
            </a:r>
          </a:p>
          <a:p>
            <a:pPr lvl="1"/>
            <a:r>
              <a:rPr lang="en-US" altLang="zh-TW" dirty="0" smtClean="0"/>
              <a:t>For every b in R</a:t>
            </a:r>
            <a:r>
              <a:rPr lang="en-US" altLang="zh-TW" baseline="30000" dirty="0" smtClean="0"/>
              <a:t>n</a:t>
            </a:r>
            <a:r>
              <a:rPr lang="en-US" altLang="zh-TW" dirty="0" smtClean="0"/>
              <a:t>, the system Ax=b is consistent</a:t>
            </a:r>
          </a:p>
          <a:p>
            <a:pPr lvl="1"/>
            <a:r>
              <a:rPr lang="en-US" altLang="zh-TW" dirty="0" smtClean="0"/>
              <a:t>The rank of A is n</a:t>
            </a:r>
          </a:p>
          <a:p>
            <a:pPr lvl="1"/>
            <a:r>
              <a:rPr lang="en-US" altLang="zh-TW" dirty="0" smtClean="0"/>
              <a:t>The columns of A are linear independent</a:t>
            </a:r>
          </a:p>
          <a:p>
            <a:pPr lvl="1"/>
            <a:r>
              <a:rPr lang="en-US" altLang="zh-TW" dirty="0" smtClean="0"/>
              <a:t>The only solution to Ax=0 is the zero vector</a:t>
            </a:r>
          </a:p>
          <a:p>
            <a:pPr lvl="1"/>
            <a:r>
              <a:rPr lang="en-US" altLang="zh-TW" dirty="0" smtClean="0"/>
              <a:t>The nullity of A is zero</a:t>
            </a:r>
          </a:p>
          <a:p>
            <a:pPr lvl="1"/>
            <a:r>
              <a:rPr lang="en-US" altLang="zh-TW" dirty="0" smtClean="0"/>
              <a:t>The reduced row echelon form of A is </a:t>
            </a:r>
            <a:r>
              <a:rPr lang="en-US" altLang="zh-TW" dirty="0"/>
              <a:t>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 smtClean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 smtClean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One-to-one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5400000">
            <a:off x="7327315" y="3230985"/>
            <a:ext cx="5504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=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16857" y="3052195"/>
            <a:ext cx="116795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square 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85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/>
      <p:bldP spid="8" grpId="0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34573" y="3608922"/>
            <a:ext cx="356325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</a:t>
            </a:r>
            <a:r>
              <a:rPr lang="en-US" altLang="zh-TW" sz="2800" dirty="0" smtClean="0">
                <a:solidFill>
                  <a:srgbClr val="0000FF"/>
                </a:solidFill>
              </a:rPr>
              <a:t>I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34571" y="5245277"/>
            <a:ext cx="32366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 is a product of elementary </a:t>
            </a:r>
            <a:r>
              <a:rPr lang="en-US" altLang="zh-TW" sz="2800" dirty="0" smtClean="0"/>
              <a:t>matrices</a:t>
            </a:r>
            <a:endParaRPr lang="en-US" altLang="zh-TW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34571" y="18824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An n x n matrix A is invertible.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566372" y="2413106"/>
            <a:ext cx="243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R=RREF(A)=I</a:t>
            </a:r>
            <a:r>
              <a:rPr lang="en-US" altLang="zh-TW" sz="2800" baseline="-25000" dirty="0" smtClean="0"/>
              <a:t>n</a:t>
            </a:r>
            <a:endParaRPr lang="zh-TW" alt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71584" y="3378577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584" y="3378577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22834" y="4326293"/>
                <a:ext cx="3301225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34" y="4326293"/>
                <a:ext cx="3301225" cy="4470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40550" y="5066644"/>
                <a:ext cx="2665794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50" y="5066644"/>
                <a:ext cx="2665794" cy="4470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-右雙向箭號 3"/>
          <p:cNvSpPr/>
          <p:nvPr/>
        </p:nvSpPr>
        <p:spPr>
          <a:xfrm rot="5400000">
            <a:off x="1963059" y="299979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左-右雙向箭號 13"/>
          <p:cNvSpPr/>
          <p:nvPr/>
        </p:nvSpPr>
        <p:spPr>
          <a:xfrm rot="5400000">
            <a:off x="1971222" y="4637025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4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950" y="21038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An n x n matrix A is invertible.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78400" y="2103854"/>
            <a:ext cx="3911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There exists an n x n matrix B such that BA = </a:t>
            </a:r>
            <a:r>
              <a:rPr lang="en-US" altLang="zh-TW" sz="2800" dirty="0" smtClean="0"/>
              <a:t>I</a:t>
            </a:r>
            <a:r>
              <a:rPr lang="en-US" altLang="zh-TW" sz="2800" baseline="-25000" dirty="0" smtClean="0"/>
              <a:t>n</a:t>
            </a:r>
            <a:endParaRPr lang="en-US" altLang="zh-TW" sz="2800" baseline="-25000" dirty="0"/>
          </a:p>
        </p:txBody>
      </p:sp>
      <p:sp>
        <p:nvSpPr>
          <p:cNvPr id="7" name="向右箭號 6"/>
          <p:cNvSpPr/>
          <p:nvPr/>
        </p:nvSpPr>
        <p:spPr>
          <a:xfrm>
            <a:off x="3824967" y="210385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3782784" y="258409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074884" y="2860719"/>
            <a:ext cx="46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8950" y="3611212"/>
            <a:ext cx="35859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>
                <a:solidFill>
                  <a:srgbClr val="0000FF"/>
                </a:solidFill>
              </a:rPr>
              <a:t>The only solution to Ax=0 is the zero </a:t>
            </a:r>
            <a:r>
              <a:rPr lang="en-US" altLang="zh-TW" sz="2800" dirty="0" smtClean="0">
                <a:solidFill>
                  <a:srgbClr val="0000FF"/>
                </a:solidFill>
              </a:rPr>
              <a:t>vector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sp>
        <p:nvSpPr>
          <p:cNvPr id="15" name="上彎箭號 14"/>
          <p:cNvSpPr/>
          <p:nvPr/>
        </p:nvSpPr>
        <p:spPr>
          <a:xfrm rot="5400000" flipV="1">
            <a:off x="4972612" y="2238798"/>
            <a:ext cx="1358325" cy="2996650"/>
          </a:xfrm>
          <a:prstGeom prst="bentUpArrow">
            <a:avLst>
              <a:gd name="adj1" fmla="val 1939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92201" y="4971582"/>
                <a:ext cx="2267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I</a:t>
                </a:r>
                <a:r>
                  <a:rPr lang="en-US" altLang="zh-TW" sz="2400" dirty="0" smtClean="0"/>
                  <a:t>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 smtClean="0"/>
                  <a:t>, then ….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1" y="4971582"/>
                <a:ext cx="226709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065" t="-26667" r="-752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054475" y="6116510"/>
                <a:ext cx="1212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75" y="6116510"/>
                <a:ext cx="12123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30" r="-6030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44784" y="6116510"/>
                <a:ext cx="1082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84" y="6116510"/>
                <a:ext cx="108209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780" r="-2825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773939" y="5444393"/>
                <a:ext cx="11311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939" y="5444393"/>
                <a:ext cx="113114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914" r="-538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/>
          <p:cNvCxnSpPr/>
          <p:nvPr/>
        </p:nvCxnSpPr>
        <p:spPr>
          <a:xfrm>
            <a:off x="3773939" y="5813725"/>
            <a:ext cx="419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540474" y="5813725"/>
            <a:ext cx="364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endCxn id="17" idx="0"/>
          </p:cNvCxnSpPr>
          <p:nvPr/>
        </p:nvCxnSpPr>
        <p:spPr>
          <a:xfrm flipH="1">
            <a:off x="3660635" y="5813725"/>
            <a:ext cx="323131" cy="302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18" idx="0"/>
          </p:cNvCxnSpPr>
          <p:nvPr/>
        </p:nvCxnSpPr>
        <p:spPr>
          <a:xfrm>
            <a:off x="4718829" y="5815470"/>
            <a:ext cx="367001" cy="301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6746050" y="5450144"/>
                <a:ext cx="8147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050" y="5450144"/>
                <a:ext cx="81477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263" r="-902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-右雙向箭號 21"/>
          <p:cNvSpPr/>
          <p:nvPr/>
        </p:nvSpPr>
        <p:spPr>
          <a:xfrm rot="5400000">
            <a:off x="1884941" y="307842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5853813" y="5444393"/>
            <a:ext cx="652888" cy="47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2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3" grpId="0" animBg="1"/>
      <p:bldP spid="15" grpId="0" animBg="1"/>
      <p:bldP spid="16" grpId="0"/>
      <p:bldP spid="17" grpId="0"/>
      <p:bldP spid="18" grpId="0"/>
      <p:bldP spid="19" grpId="0"/>
      <p:bldP spid="31" grpId="0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8950" y="21038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 smtClean="0"/>
              <a:t>An n x n matrix A is invertible.</a:t>
            </a:r>
            <a:endParaRPr lang="en-US" altLang="zh-TW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78400" y="2103854"/>
            <a:ext cx="3911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There exists an n x n matrix </a:t>
            </a:r>
            <a:r>
              <a:rPr lang="en-US" altLang="zh-TW" sz="2800" dirty="0" smtClean="0"/>
              <a:t>C </a:t>
            </a:r>
            <a:r>
              <a:rPr lang="en-US" altLang="zh-TW" sz="2800" dirty="0"/>
              <a:t>such that </a:t>
            </a:r>
            <a:r>
              <a:rPr lang="en-US" altLang="zh-TW" sz="2800" dirty="0" smtClean="0"/>
              <a:t>AC </a:t>
            </a:r>
            <a:r>
              <a:rPr lang="en-US" altLang="zh-TW" sz="2800" dirty="0"/>
              <a:t>= </a:t>
            </a:r>
            <a:r>
              <a:rPr lang="en-US" altLang="zh-TW" sz="2800" dirty="0" smtClean="0"/>
              <a:t>I</a:t>
            </a:r>
            <a:r>
              <a:rPr lang="en-US" altLang="zh-TW" sz="2800" baseline="-25000" dirty="0" smtClean="0"/>
              <a:t>n</a:t>
            </a:r>
            <a:endParaRPr lang="en-US" altLang="zh-TW" sz="2800" baseline="-25000" dirty="0"/>
          </a:p>
        </p:txBody>
      </p:sp>
      <p:sp>
        <p:nvSpPr>
          <p:cNvPr id="6" name="向右箭號 5"/>
          <p:cNvSpPr/>
          <p:nvPr/>
        </p:nvSpPr>
        <p:spPr>
          <a:xfrm>
            <a:off x="3824967" y="210385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flipH="1">
            <a:off x="3782784" y="258409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074884" y="2860719"/>
            <a:ext cx="46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8950" y="3611212"/>
            <a:ext cx="35859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 smtClean="0">
                <a:solidFill>
                  <a:srgbClr val="0000FF"/>
                </a:solidFill>
              </a:rPr>
              <a:t>For every b in R</a:t>
            </a:r>
            <a:r>
              <a:rPr lang="en-US" altLang="zh-TW" sz="2800" baseline="30000" dirty="0" smtClean="0">
                <a:solidFill>
                  <a:srgbClr val="0000FF"/>
                </a:solidFill>
              </a:rPr>
              <a:t>n</a:t>
            </a:r>
            <a:r>
              <a:rPr lang="en-US" altLang="zh-TW" sz="2800" dirty="0" smtClean="0">
                <a:solidFill>
                  <a:srgbClr val="0000FF"/>
                </a:solidFill>
              </a:rPr>
              <a:t>, Ax=b is consistent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sp>
        <p:nvSpPr>
          <p:cNvPr id="11" name="上彎箭號 10"/>
          <p:cNvSpPr/>
          <p:nvPr/>
        </p:nvSpPr>
        <p:spPr>
          <a:xfrm rot="5400000" flipV="1">
            <a:off x="4972612" y="2238798"/>
            <a:ext cx="1358325" cy="2996650"/>
          </a:xfrm>
          <a:prstGeom prst="bentUpArrow">
            <a:avLst>
              <a:gd name="adj1" fmla="val 1939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57210" y="5031339"/>
            <a:ext cx="20839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 smtClean="0"/>
              <a:t>For any vector b,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50219" y="6209028"/>
                <a:ext cx="6222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19" y="6209028"/>
                <a:ext cx="62228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765" r="-1078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040528" y="6209028"/>
                <a:ext cx="10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28" y="6209028"/>
                <a:ext cx="10723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818" r="-6250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269683" y="5536911"/>
                <a:ext cx="11240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83" y="5536911"/>
                <a:ext cx="112402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94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/>
          <p:cNvCxnSpPr/>
          <p:nvPr/>
        </p:nvCxnSpPr>
        <p:spPr>
          <a:xfrm>
            <a:off x="2269683" y="5906243"/>
            <a:ext cx="419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036218" y="5906243"/>
            <a:ext cx="364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13" idx="0"/>
          </p:cNvCxnSpPr>
          <p:nvPr/>
        </p:nvCxnSpPr>
        <p:spPr>
          <a:xfrm flipH="1">
            <a:off x="1861362" y="5906243"/>
            <a:ext cx="618150" cy="302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14" idx="0"/>
          </p:cNvCxnSpPr>
          <p:nvPr/>
        </p:nvCxnSpPr>
        <p:spPr>
          <a:xfrm>
            <a:off x="3214573" y="5907988"/>
            <a:ext cx="362128" cy="301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074884" y="5542200"/>
            <a:ext cx="652888" cy="47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942839" y="5596999"/>
                <a:ext cx="34846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𝐶𝑏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always a solution for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839" y="5596999"/>
                <a:ext cx="348467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52" t="-24590" r="-2102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-右雙向箭號 21"/>
          <p:cNvSpPr/>
          <p:nvPr/>
        </p:nvSpPr>
        <p:spPr>
          <a:xfrm rot="5400000">
            <a:off x="1884941" y="307842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1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5" grpId="0"/>
      <p:bldP spid="20" grpId="0" animBg="1"/>
      <p:bldP spid="21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Let A be an n x n matrix. A is invertible if and only if</a:t>
            </a:r>
          </a:p>
          <a:p>
            <a:pPr lvl="1"/>
            <a:r>
              <a:rPr lang="en-US" altLang="zh-TW" dirty="0" smtClean="0"/>
              <a:t>The columns of A span R</a:t>
            </a:r>
            <a:r>
              <a:rPr lang="en-US" altLang="zh-TW" baseline="30000" dirty="0" smtClean="0"/>
              <a:t>n</a:t>
            </a:r>
          </a:p>
          <a:p>
            <a:pPr lvl="1"/>
            <a:r>
              <a:rPr lang="en-US" altLang="zh-TW" dirty="0" smtClean="0"/>
              <a:t>For every b in R</a:t>
            </a:r>
            <a:r>
              <a:rPr lang="en-US" altLang="zh-TW" baseline="30000" dirty="0" smtClean="0"/>
              <a:t>n</a:t>
            </a:r>
            <a:r>
              <a:rPr lang="en-US" altLang="zh-TW" dirty="0" smtClean="0"/>
              <a:t>, the system Ax=b is consistent</a:t>
            </a:r>
          </a:p>
          <a:p>
            <a:pPr lvl="1"/>
            <a:r>
              <a:rPr lang="en-US" altLang="zh-TW" dirty="0" smtClean="0"/>
              <a:t>The rank of A is n</a:t>
            </a:r>
          </a:p>
          <a:p>
            <a:pPr lvl="1"/>
            <a:r>
              <a:rPr lang="en-US" altLang="zh-TW" dirty="0" smtClean="0"/>
              <a:t>The columns of A are linear independent</a:t>
            </a:r>
          </a:p>
          <a:p>
            <a:pPr lvl="1"/>
            <a:r>
              <a:rPr lang="en-US" altLang="zh-TW" dirty="0" smtClean="0"/>
              <a:t>The only solution to Ax=0 is the zero vector</a:t>
            </a:r>
          </a:p>
          <a:p>
            <a:pPr lvl="1"/>
            <a:r>
              <a:rPr lang="en-US" altLang="zh-TW" dirty="0" smtClean="0"/>
              <a:t>The nullity of A is zero</a:t>
            </a:r>
          </a:p>
          <a:p>
            <a:pPr lvl="1"/>
            <a:r>
              <a:rPr lang="en-US" altLang="zh-TW" dirty="0" smtClean="0"/>
              <a:t>The reduced row echelon form of A is </a:t>
            </a:r>
            <a:r>
              <a:rPr lang="en-US" altLang="zh-TW" dirty="0"/>
              <a:t>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 smtClean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 smtClean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One-to-one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5400000">
            <a:off x="7327315" y="3230985"/>
            <a:ext cx="5504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=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16857" y="3052195"/>
            <a:ext cx="116795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square matrix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103087" y="5014127"/>
            <a:ext cx="6212114" cy="11628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1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A </a:t>
            </a:r>
            <a:r>
              <a:rPr lang="en-US" altLang="zh-TW" dirty="0"/>
              <a:t>and </a:t>
            </a:r>
            <a:r>
              <a:rPr lang="en-US" altLang="zh-TW" dirty="0" smtClean="0"/>
              <a:t>B </a:t>
            </a:r>
            <a:r>
              <a:rPr lang="en-US" altLang="zh-TW" dirty="0"/>
              <a:t>are matrices such that </a:t>
            </a:r>
            <a:r>
              <a:rPr lang="en-US" altLang="zh-TW" dirty="0" smtClean="0"/>
              <a:t>AB=I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 </a:t>
            </a:r>
            <a:r>
              <a:rPr lang="en-US" altLang="zh-TW" dirty="0"/>
              <a:t>for some </a:t>
            </a:r>
            <a:r>
              <a:rPr lang="en-US" altLang="zh-TW" dirty="0" smtClean="0"/>
              <a:t>n, </a:t>
            </a:r>
            <a:r>
              <a:rPr lang="en-US" altLang="zh-TW" dirty="0"/>
              <a:t>then both </a:t>
            </a:r>
            <a:r>
              <a:rPr lang="en-US" altLang="zh-TW" dirty="0" smtClean="0"/>
              <a:t>A </a:t>
            </a:r>
            <a:r>
              <a:rPr lang="en-US" altLang="zh-TW" dirty="0"/>
              <a:t>and </a:t>
            </a:r>
            <a:r>
              <a:rPr lang="en-US" altLang="zh-TW" dirty="0" smtClean="0"/>
              <a:t>B </a:t>
            </a:r>
            <a:r>
              <a:rPr lang="en-US" altLang="zh-TW" dirty="0"/>
              <a:t>are invertible.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For </a:t>
            </a:r>
            <a:r>
              <a:rPr lang="en-US" altLang="zh-TW" dirty="0"/>
              <a:t>any two </a:t>
            </a:r>
            <a:r>
              <a:rPr lang="en-US" altLang="zh-TW" dirty="0" smtClean="0"/>
              <a:t>n </a:t>
            </a:r>
            <a:r>
              <a:rPr lang="en-US" altLang="zh-TW" dirty="0"/>
              <a:t>by </a:t>
            </a:r>
            <a:r>
              <a:rPr lang="en-US" altLang="zh-TW" dirty="0" smtClean="0"/>
              <a:t>n </a:t>
            </a:r>
            <a:r>
              <a:rPr lang="en-US" altLang="zh-TW" dirty="0"/>
              <a:t>matrices </a:t>
            </a:r>
            <a:r>
              <a:rPr lang="en-US" altLang="zh-TW" dirty="0" smtClean="0"/>
              <a:t>A </a:t>
            </a:r>
            <a:r>
              <a:rPr lang="en-US" altLang="zh-TW" dirty="0"/>
              <a:t>and </a:t>
            </a:r>
            <a:r>
              <a:rPr lang="en-US" altLang="zh-TW" dirty="0" smtClean="0"/>
              <a:t>B, </a:t>
            </a:r>
            <a:r>
              <a:rPr lang="en-US" altLang="zh-TW" dirty="0"/>
              <a:t>if </a:t>
            </a:r>
            <a:r>
              <a:rPr lang="en-US" altLang="zh-TW" dirty="0" smtClean="0"/>
              <a:t>AB=I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, </a:t>
            </a:r>
            <a:r>
              <a:rPr lang="en-US" altLang="zh-TW" dirty="0"/>
              <a:t>then both A and B are invertible. </a:t>
            </a:r>
          </a:p>
        </p:txBody>
      </p:sp>
    </p:spTree>
    <p:extLst>
      <p:ext uri="{BB962C8B-B14F-4D97-AF65-F5344CB8AC3E}">
        <p14:creationId xmlns:p14="http://schemas.microsoft.com/office/powerpoint/2010/main" val="784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Inverse of </a:t>
            </a:r>
          </a:p>
          <a:p>
            <a:r>
              <a:rPr lang="en-US" altLang="zh-TW" sz="4800" dirty="0" smtClean="0">
                <a:solidFill>
                  <a:srgbClr val="0000FF"/>
                </a:solidFill>
              </a:rPr>
              <a:t>General invertible matrices</a:t>
            </a:r>
            <a:endParaRPr lang="en-US" altLang="zh-TW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Inverse of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function f and g are inverse of each other (f=g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, g=f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) if ……</a:t>
            </a: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H="1">
            <a:off x="5856623" y="3996178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flipH="1">
            <a:off x="7387902" y="3986747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2378822" y="3986747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6485273" y="3641907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f</a:t>
            </a:r>
            <a:endParaRPr lang="zh-TW" altLang="en-US" sz="2800" dirty="0"/>
          </a:p>
        </p:txBody>
      </p:sp>
      <p:sp>
        <p:nvSpPr>
          <p:cNvPr id="54" name="矩形 53"/>
          <p:cNvSpPr/>
          <p:nvPr/>
        </p:nvSpPr>
        <p:spPr>
          <a:xfrm>
            <a:off x="2943248" y="3616370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g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r="-1500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92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12"/>
          <p:cNvSpPr>
            <a:spLocks noChangeShapeType="1"/>
          </p:cNvSpPr>
          <p:nvPr/>
        </p:nvSpPr>
        <p:spPr bwMode="auto">
          <a:xfrm flipH="1">
            <a:off x="3845878" y="4015581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28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12"/>
          <p:cNvSpPr>
            <a:spLocks noChangeShapeType="1"/>
          </p:cNvSpPr>
          <p:nvPr/>
        </p:nvSpPr>
        <p:spPr bwMode="auto">
          <a:xfrm flipH="1">
            <a:off x="5856623" y="5292760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flipH="1">
            <a:off x="7387902" y="5283329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 flipH="1">
            <a:off x="2378822" y="5283329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2943248" y="4896882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f</a:t>
            </a:r>
            <a:endParaRPr lang="zh-TW" altLang="en-US" sz="2800" dirty="0"/>
          </a:p>
        </p:txBody>
      </p:sp>
      <p:sp>
        <p:nvSpPr>
          <p:cNvPr id="64" name="矩形 63"/>
          <p:cNvSpPr/>
          <p:nvPr/>
        </p:nvSpPr>
        <p:spPr>
          <a:xfrm>
            <a:off x="6476684" y="4912952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g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8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12"/>
          <p:cNvSpPr>
            <a:spLocks noChangeShapeType="1"/>
          </p:cNvSpPr>
          <p:nvPr/>
        </p:nvSpPr>
        <p:spPr bwMode="auto">
          <a:xfrm flipH="1">
            <a:off x="3845878" y="5312163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808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628650" y="2964414"/>
                <a:ext cx="1454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𝑎𝑛𝑦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64414"/>
                <a:ext cx="1454437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14644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8" grpId="0"/>
      <p:bldP spid="69" grpId="0"/>
      <p:bldP spid="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 X 2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75795" y="224132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2241321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82280" y="5839551"/>
                <a:ext cx="4979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, A is not invertible.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280" y="5839551"/>
                <a:ext cx="4979440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4412" t="-23944" r="-2941" b="-49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328495" y="2191243"/>
                <a:ext cx="2195729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95" y="2191243"/>
                <a:ext cx="2195729" cy="8273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51891" y="2300698"/>
                <a:ext cx="2463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Find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91" y="2300698"/>
                <a:ext cx="2463459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5198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55045" y="3459171"/>
                <a:ext cx="3742627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45" y="3459171"/>
                <a:ext cx="3742627" cy="8273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00050" y="4592400"/>
                <a:ext cx="3943900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50" y="4592400"/>
                <a:ext cx="3943900" cy="809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5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n x n matrix. A is invertible if and only if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n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656343" y="3607863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343" y="3607863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92452" y="4173686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452" y="4173686"/>
                <a:ext cx="66383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291103" y="3607862"/>
                <a:ext cx="7537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03" y="3607862"/>
                <a:ext cx="75373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/>
          <p:cNvCxnSpPr/>
          <p:nvPr/>
        </p:nvCxnSpPr>
        <p:spPr>
          <a:xfrm>
            <a:off x="2695874" y="4038749"/>
            <a:ext cx="15923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077239" y="5137224"/>
                <a:ext cx="26811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39" y="5137224"/>
                <a:ext cx="268118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Let A be an n x n matrix. Transform [ A I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 ] into its RREF [ R B ]</a:t>
            </a:r>
          </a:p>
          <a:p>
            <a:pPr lvl="1"/>
            <a:r>
              <a:rPr lang="en-US" altLang="zh-TW" sz="2800" dirty="0"/>
              <a:t>R is the RREF</a:t>
            </a:r>
            <a:r>
              <a:rPr lang="zh-TW" altLang="en-US" sz="2800" dirty="0"/>
              <a:t> </a:t>
            </a:r>
            <a:r>
              <a:rPr lang="en-US" altLang="zh-TW" sz="2800" dirty="0"/>
              <a:t>of </a:t>
            </a:r>
            <a:r>
              <a:rPr lang="en-US" altLang="zh-TW" sz="2800" dirty="0" smtClean="0"/>
              <a:t>A </a:t>
            </a:r>
          </a:p>
          <a:p>
            <a:pPr lvl="1"/>
            <a:r>
              <a:rPr lang="en-US" altLang="zh-TW" sz="2800" dirty="0" smtClean="0"/>
              <a:t>B is an </a:t>
            </a:r>
            <a:r>
              <a:rPr lang="en-US" altLang="zh-TW" sz="2800" dirty="0" err="1" smtClean="0"/>
              <a:t>nxn</a:t>
            </a:r>
            <a:r>
              <a:rPr lang="en-US" altLang="zh-TW" sz="2800" dirty="0" smtClean="0"/>
              <a:t> matrix (not RREF)</a:t>
            </a:r>
            <a:endParaRPr lang="zh-TW" altLang="en-US" sz="2800" dirty="0"/>
          </a:p>
          <a:p>
            <a:r>
              <a:rPr lang="en-US" altLang="zh-TW" dirty="0" smtClean="0"/>
              <a:t>If R = I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, then A is invertible</a:t>
            </a:r>
          </a:p>
          <a:p>
            <a:pPr lvl="1"/>
            <a:r>
              <a:rPr lang="en-US" altLang="zh-TW" sz="2800" dirty="0" smtClean="0"/>
              <a:t>B = A</a:t>
            </a:r>
            <a:r>
              <a:rPr lang="en-US" altLang="zh-TW" sz="2800" baseline="30000" dirty="0" smtClean="0"/>
              <a:t>-1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934664" y="4548119"/>
                <a:ext cx="27780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64" y="4548119"/>
                <a:ext cx="277806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34664" y="5147097"/>
                <a:ext cx="2849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64" y="5147097"/>
                <a:ext cx="284962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536560" y="5734561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60" y="5734561"/>
                <a:ext cx="6638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5072320" y="5595959"/>
            <a:ext cx="15923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45879" y="5706150"/>
                <a:ext cx="3862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79" y="5706150"/>
                <a:ext cx="38626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4386173" y="5611724"/>
            <a:ext cx="4662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06680"/>
            <a:ext cx="3875947" cy="902831"/>
          </a:xfrm>
          <a:prstGeom prst="rect">
            <a:avLst/>
          </a:prstGeom>
        </p:spPr>
      </p:pic>
      <p:pic>
        <p:nvPicPr>
          <p:cNvPr id="6" name="Picture 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94" y="3119797"/>
            <a:ext cx="3371959" cy="901261"/>
          </a:xfrm>
          <a:prstGeom prst="rect">
            <a:avLst/>
          </a:prstGeom>
        </p:spPr>
      </p:pic>
      <p:pic>
        <p:nvPicPr>
          <p:cNvPr id="7" name="Picture 1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56" y="4286443"/>
            <a:ext cx="2886134" cy="816565"/>
          </a:xfrm>
          <a:prstGeom prst="rect">
            <a:avLst/>
          </a:prstGeom>
        </p:spPr>
      </p:pic>
      <p:pic>
        <p:nvPicPr>
          <p:cNvPr id="8" name="Picture 1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19" y="4217991"/>
            <a:ext cx="3277751" cy="876081"/>
          </a:xfrm>
          <a:prstGeom prst="rect">
            <a:avLst/>
          </a:prstGeom>
        </p:spPr>
      </p:pic>
      <p:pic>
        <p:nvPicPr>
          <p:cNvPr id="9" name="Picture 15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65" y="5360983"/>
            <a:ext cx="3204525" cy="826055"/>
          </a:xfrm>
          <a:prstGeom prst="rect">
            <a:avLst/>
          </a:prstGeom>
        </p:spPr>
      </p:pic>
      <p:pic>
        <p:nvPicPr>
          <p:cNvPr id="11" name="Picture 18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23" y="6345788"/>
            <a:ext cx="431800" cy="215900"/>
          </a:xfrm>
          <a:prstGeom prst="rect">
            <a:avLst/>
          </a:prstGeom>
        </p:spPr>
      </p:pic>
      <p:pic>
        <p:nvPicPr>
          <p:cNvPr id="12" name="Picture 1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1" y="1819621"/>
            <a:ext cx="2089439" cy="1010126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3034222" y="2172959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792313" y="2041719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I</a:t>
            </a:r>
            <a:r>
              <a:rPr lang="en-US" altLang="zh-TW" sz="2800" baseline="-25000" dirty="0" smtClean="0"/>
              <a:t>n</a:t>
            </a:r>
            <a:endParaRPr lang="zh-TW" altLang="en-US" sz="28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433464" y="2274206"/>
            <a:ext cx="156835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Invertible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74056" y="2421400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RREF</a:t>
            </a:r>
            <a:endParaRPr lang="zh-TW" altLang="en-US" sz="28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6791" y="5285014"/>
            <a:ext cx="3410091" cy="90202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371794" y="5252822"/>
            <a:ext cx="1638876" cy="902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2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n x n matrix. Transform [ A I</a:t>
            </a:r>
            <a:r>
              <a:rPr lang="en-US" altLang="zh-TW" baseline="-25000" dirty="0"/>
              <a:t>n</a:t>
            </a:r>
            <a:r>
              <a:rPr lang="en-US" altLang="zh-TW" dirty="0"/>
              <a:t> ] into its RREF [ R B ]</a:t>
            </a:r>
          </a:p>
          <a:p>
            <a:pPr lvl="1"/>
            <a:r>
              <a:rPr lang="en-US" altLang="zh-TW" sz="2800" dirty="0"/>
              <a:t>R is the RREF</a:t>
            </a:r>
            <a:r>
              <a:rPr lang="zh-TW" altLang="en-US" sz="2800" dirty="0"/>
              <a:t> </a:t>
            </a:r>
            <a:r>
              <a:rPr lang="en-US" altLang="zh-TW" sz="2800" dirty="0"/>
              <a:t>of A </a:t>
            </a:r>
          </a:p>
          <a:p>
            <a:pPr lvl="1"/>
            <a:r>
              <a:rPr lang="en-US" altLang="zh-TW" sz="2800" dirty="0"/>
              <a:t>B is a </a:t>
            </a:r>
            <a:r>
              <a:rPr lang="en-US" altLang="zh-TW" sz="2800" dirty="0" err="1"/>
              <a:t>nxn</a:t>
            </a:r>
            <a:r>
              <a:rPr lang="en-US" altLang="zh-TW" sz="2800" dirty="0"/>
              <a:t> matrix (not RREF)</a:t>
            </a:r>
            <a:endParaRPr lang="zh-TW" altLang="en-US" sz="2800" dirty="0"/>
          </a:p>
          <a:p>
            <a:r>
              <a:rPr lang="en-US" altLang="zh-TW" dirty="0"/>
              <a:t>If R = I</a:t>
            </a:r>
            <a:r>
              <a:rPr lang="en-US" altLang="zh-TW" baseline="-25000" dirty="0"/>
              <a:t>n</a:t>
            </a:r>
            <a:r>
              <a:rPr lang="en-US" altLang="zh-TW" dirty="0"/>
              <a:t>, then A is invertible</a:t>
            </a:r>
          </a:p>
          <a:p>
            <a:pPr lvl="1"/>
            <a:r>
              <a:rPr lang="en-US" altLang="zh-TW" sz="2800" dirty="0"/>
              <a:t>B = A</a:t>
            </a:r>
            <a:r>
              <a:rPr lang="en-US" altLang="zh-TW" sz="2800" baseline="30000" dirty="0"/>
              <a:t>-1</a:t>
            </a:r>
            <a:endParaRPr lang="zh-TW" altLang="en-US" sz="2800" baseline="30000" dirty="0"/>
          </a:p>
          <a:p>
            <a:r>
              <a:rPr lang="en-US" altLang="zh-TW" dirty="0" smtClean="0"/>
              <a:t>To find A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C, transform </a:t>
            </a:r>
            <a:r>
              <a:rPr lang="en-US" altLang="zh-TW" dirty="0"/>
              <a:t>[ A </a:t>
            </a:r>
            <a:r>
              <a:rPr lang="en-US" altLang="zh-TW" dirty="0" smtClean="0"/>
              <a:t>C </a:t>
            </a:r>
            <a:r>
              <a:rPr lang="en-US" altLang="zh-TW" dirty="0"/>
              <a:t>] into its RREF [ R </a:t>
            </a:r>
            <a:r>
              <a:rPr lang="en-US" altLang="zh-TW" dirty="0" smtClean="0"/>
              <a:t>C’ ]</a:t>
            </a:r>
          </a:p>
          <a:p>
            <a:pPr lvl="1"/>
            <a:r>
              <a:rPr lang="en-US" altLang="zh-TW" sz="2800" dirty="0" smtClean="0"/>
              <a:t>C’ = </a:t>
            </a:r>
            <a:r>
              <a:rPr lang="en-US" altLang="zh-TW" sz="2800" dirty="0"/>
              <a:t>A</a:t>
            </a:r>
            <a:r>
              <a:rPr lang="en-US" altLang="zh-TW" sz="2800" baseline="30000" dirty="0"/>
              <a:t>-1</a:t>
            </a:r>
            <a:r>
              <a:rPr lang="en-US" altLang="zh-TW" sz="2800" dirty="0"/>
              <a:t>C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75105" y="5742199"/>
                <a:ext cx="2718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05" y="5742199"/>
                <a:ext cx="271882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53173" y="5746076"/>
                <a:ext cx="31574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73" y="5746076"/>
                <a:ext cx="31574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5607871" y="6176963"/>
            <a:ext cx="1469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094811" y="628111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P139 - 140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88504" y="631189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504" y="6311897"/>
                <a:ext cx="6638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910229" y="6311898"/>
                <a:ext cx="3862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29" y="6311898"/>
                <a:ext cx="38626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870234" y="6181238"/>
            <a:ext cx="4662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5578411" y="5082125"/>
            <a:ext cx="1884421" cy="682960"/>
            <a:chOff x="5578411" y="5082125"/>
            <a:chExt cx="1884421" cy="68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6073415" y="5082125"/>
                  <a:ext cx="89441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415" y="5082125"/>
                  <a:ext cx="894412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左大括弧 13"/>
            <p:cNvSpPr/>
            <p:nvPr/>
          </p:nvSpPr>
          <p:spPr>
            <a:xfrm rot="5400000">
              <a:off x="6449535" y="4751788"/>
              <a:ext cx="142173" cy="1884421"/>
            </a:xfrm>
            <a:prstGeom prst="leftBrace">
              <a:avLst>
                <a:gd name="adj1" fmla="val 113774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3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8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感謝 周昀 同學</a:t>
            </a:r>
            <a:r>
              <a:rPr lang="zh-TW" altLang="en-US" dirty="0"/>
              <a:t>發現投影片上的錯誤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45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4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 X 2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75795" y="1833969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1833969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74828" y="1794919"/>
                <a:ext cx="1771575" cy="72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28" y="1794919"/>
                <a:ext cx="1771575" cy="7270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537029" y="1794919"/>
                <a:ext cx="977960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029" y="1794919"/>
                <a:ext cx="977960" cy="737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74828" y="2916098"/>
                <a:ext cx="13396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28" y="2916098"/>
                <a:ext cx="133966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532156" y="2869480"/>
                <a:ext cx="1965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156" y="2869480"/>
                <a:ext cx="196566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75795" y="3704899"/>
                <a:ext cx="2195729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3704899"/>
                <a:ext cx="2195729" cy="8273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660725" y="3899031"/>
                <a:ext cx="2463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Find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25" y="3899031"/>
                <a:ext cx="2463459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5198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75795" y="5036210"/>
                <a:ext cx="3742627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5036210"/>
                <a:ext cx="3742627" cy="8273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892454" y="5036210"/>
                <a:ext cx="3943900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54" y="5036210"/>
                <a:ext cx="3943900" cy="80958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0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 smtClean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5856623" y="3996178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387902" y="3986747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2378822" y="3986747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485273" y="3641907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B</a:t>
            </a:r>
            <a:endParaRPr lang="zh-TW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2943248" y="3616370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r="-1500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92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3845878" y="4015581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28650" y="2893188"/>
                <a:ext cx="1454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𝑎𝑛𝑦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893188"/>
                <a:ext cx="1454437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14644" t="-24286" b="-5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28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12"/>
          <p:cNvSpPr>
            <a:spLocks noChangeShapeType="1"/>
          </p:cNvSpPr>
          <p:nvPr/>
        </p:nvSpPr>
        <p:spPr bwMode="auto">
          <a:xfrm flipH="1">
            <a:off x="5856623" y="5292760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>
            <a:off x="7387902" y="5283329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>
            <a:off x="2378822" y="5283329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2943248" y="4896882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B</a:t>
            </a:r>
            <a:endParaRPr lang="zh-TW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6476684" y="4912952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88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12"/>
          <p:cNvSpPr>
            <a:spLocks noChangeShapeType="1"/>
          </p:cNvSpPr>
          <p:nvPr/>
        </p:nvSpPr>
        <p:spPr bwMode="auto">
          <a:xfrm flipH="1">
            <a:off x="3845878" y="5312163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808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471405" y="2676816"/>
                <a:ext cx="11695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05" y="2676816"/>
                <a:ext cx="116955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471405" y="6133272"/>
                <a:ext cx="11634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05" y="6133272"/>
                <a:ext cx="1163460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弧 3"/>
          <p:cNvSpPr/>
          <p:nvPr/>
        </p:nvSpPr>
        <p:spPr>
          <a:xfrm rot="16200000">
            <a:off x="4823391" y="1221876"/>
            <a:ext cx="539926" cy="4568473"/>
          </a:xfrm>
          <a:prstGeom prst="rightBrace">
            <a:avLst>
              <a:gd name="adj1" fmla="val 5462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右大括弧 29"/>
          <p:cNvSpPr/>
          <p:nvPr/>
        </p:nvSpPr>
        <p:spPr>
          <a:xfrm rot="5400000" flipV="1">
            <a:off x="4815738" y="3450626"/>
            <a:ext cx="539926" cy="4568473"/>
          </a:xfrm>
          <a:prstGeom prst="rightBrace">
            <a:avLst>
              <a:gd name="adj1" fmla="val 5462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28" grpId="0"/>
      <p:bldP spid="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A is called invertible if there is a matrix B such that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033" t="-6369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1267138" y="3912178"/>
            <a:ext cx="303363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B is an inverse of 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416282" y="5195328"/>
                <a:ext cx="154010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282" y="5195328"/>
                <a:ext cx="1540102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8507" y="5205589"/>
                <a:ext cx="2010230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07" y="5205589"/>
                <a:ext cx="2010230" cy="6233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749323" y="4749473"/>
                <a:ext cx="174733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23" y="4749473"/>
                <a:ext cx="1747338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749323" y="5725225"/>
                <a:ext cx="174207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23" y="5725225"/>
                <a:ext cx="1742079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6190939" y="3990441"/>
                <a:ext cx="1350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9" y="3990441"/>
                <a:ext cx="135069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6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/>
      <p:bldP spid="33" grpId="0"/>
      <p:bldP spid="34" grpId="0"/>
      <p:bldP spid="35" grpId="0"/>
      <p:bldP spid="6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1267138" y="4591974"/>
            <a:ext cx="645279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Non-square matrix cannot be invertible</a:t>
            </a:r>
            <a:endParaRPr lang="zh-TW" altLang="en-US" sz="2800" dirty="0"/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84" y="5383898"/>
            <a:ext cx="5158831" cy="102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A is called invertible if there is an matrix B such that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2033" t="-6369" r="-1839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267138" y="3912178"/>
            <a:ext cx="303363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B is an inverse of 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90939" y="3990441"/>
                <a:ext cx="1350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9" y="3990441"/>
                <a:ext cx="135069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323849" y="3093882"/>
            <a:ext cx="8341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 x n?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56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Not all the square matrix is invertible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Unique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6" y="2671206"/>
            <a:ext cx="1485900" cy="622300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2" y="2702956"/>
            <a:ext cx="4013200" cy="558800"/>
          </a:xfrm>
          <a:prstGeom prst="rect">
            <a:avLst/>
          </a:prstGeom>
        </p:spPr>
      </p:pic>
      <p:pic>
        <p:nvPicPr>
          <p:cNvPr id="6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4" y="2702956"/>
            <a:ext cx="1104900" cy="5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18323" y="4548993"/>
                <a:ext cx="10016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23" y="4548993"/>
                <a:ext cx="100168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317" r="-54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89447" y="4548993"/>
                <a:ext cx="996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47" y="4548993"/>
                <a:ext cx="9964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362" r="-552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987567" y="4548993"/>
                <a:ext cx="989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567" y="4548993"/>
                <a:ext cx="98931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790" r="-617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546317" y="4548993"/>
                <a:ext cx="978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17" y="4548993"/>
                <a:ext cx="97879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7500" r="-625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33890" y="5362978"/>
                <a:ext cx="10080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90" y="5362978"/>
                <a:ext cx="100809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667" r="-666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65293" y="5362978"/>
                <a:ext cx="1242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93" y="5362978"/>
                <a:ext cx="124277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45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368808" y="5362978"/>
                <a:ext cx="12375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8" y="5362978"/>
                <a:ext cx="123751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970" r="-44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606326" y="5362978"/>
                <a:ext cx="698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326" y="5362978"/>
                <a:ext cx="698525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386" r="-789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337853" y="5362978"/>
                <a:ext cx="5815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853" y="5362978"/>
                <a:ext cx="58150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263" r="-947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4760686" y="2554514"/>
            <a:ext cx="2158672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35714" y="2554514"/>
            <a:ext cx="1360717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8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Solving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inverse </a:t>
            </a:r>
            <a:r>
              <a:rPr lang="en-US" altLang="zh-TW" dirty="0" smtClean="0"/>
              <a:t>can </a:t>
            </a:r>
            <a:r>
              <a:rPr lang="en-US" altLang="zh-TW" dirty="0"/>
              <a:t>be used to solve </a:t>
            </a:r>
            <a:r>
              <a:rPr lang="en-US" altLang="zh-TW" dirty="0" smtClean="0"/>
              <a:t>system of linear equations.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74652" y="5990921"/>
            <a:ext cx="7777387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800" dirty="0"/>
              <a:t>However, this method is computationally inefficient.</a:t>
            </a:r>
          </a:p>
        </p:txBody>
      </p:sp>
      <p:pic>
        <p:nvPicPr>
          <p:cNvPr id="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55" y="2517158"/>
            <a:ext cx="2276773" cy="7198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57179"/>
            <a:ext cx="1521942" cy="76097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34" y="4892995"/>
            <a:ext cx="2760863" cy="70842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79" y="4879854"/>
            <a:ext cx="1219189" cy="69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749865" y="3672317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865" y="3672317"/>
                <a:ext cx="101091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627" r="-602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大括弧 13"/>
          <p:cNvSpPr/>
          <p:nvPr/>
        </p:nvSpPr>
        <p:spPr>
          <a:xfrm rot="5400000">
            <a:off x="6040092" y="2171678"/>
            <a:ext cx="465982" cy="2494954"/>
          </a:xfrm>
          <a:prstGeom prst="rightBrace">
            <a:avLst>
              <a:gd name="adj1" fmla="val 7210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095" y="2887447"/>
            <a:ext cx="1819275" cy="3143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167" y="3820358"/>
            <a:ext cx="2914650" cy="181927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50766" y="3269240"/>
            <a:ext cx="280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A is invertible.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99489" y="4326073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45823" y="4812593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28650" y="5323240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3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 animBg="1"/>
      <p:bldP spid="13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A = \left[\begin{array}{ccc}1&amp;1&amp;0\\1&amp;2&amp;1\end{array}\right]$ and &#10;$ C = \left[\begin{array}{cc}2&amp;1\\-1&amp;-1\\0&amp;2\end{array}\right]$.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c&amp;d\\a&amp;b\end{array}\right]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a&amp;b\\kc&amp;kd\end{array}\right]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a&amp;b\\ka+c&amp;kb+d\end{array}\right]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 B = \left[\begin{array}{ccc}1&amp;1&amp;2\\2&amp;1&amp;1\\1&amp;0&amp;-1\end{array}\right]$&#10;&#10;\end{document}"/>
  <p:tag name="IGUANATEXSIZE" val="20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3711</TotalTime>
  <Words>2396</Words>
  <Application>Microsoft Office PowerPoint</Application>
  <PresentationFormat>如螢幕大小 (4:3)</PresentationFormat>
  <Paragraphs>579</Paragraphs>
  <Slides>47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5" baseType="lpstr">
      <vt:lpstr>新細明體</vt:lpstr>
      <vt:lpstr>Arial</vt:lpstr>
      <vt:lpstr>Calibri</vt:lpstr>
      <vt:lpstr>Calibri Light</vt:lpstr>
      <vt:lpstr>Cambria Math</vt:lpstr>
      <vt:lpstr>Wingdings</vt:lpstr>
      <vt:lpstr>Wingdings 2</vt:lpstr>
      <vt:lpstr>Office 佈景主題</vt:lpstr>
      <vt:lpstr>Inverse of a Matrix</vt:lpstr>
      <vt:lpstr>Inverse of a Matrix</vt:lpstr>
      <vt:lpstr>Inverse of a Matrix</vt:lpstr>
      <vt:lpstr>Inverse of Function</vt:lpstr>
      <vt:lpstr>Inverse of Matrix</vt:lpstr>
      <vt:lpstr>Inverse of Matrix</vt:lpstr>
      <vt:lpstr>Inverse of Matrix</vt:lpstr>
      <vt:lpstr>Inverse of Matrix</vt:lpstr>
      <vt:lpstr>Solving Linear Equations</vt:lpstr>
      <vt:lpstr>Input-output Model</vt:lpstr>
      <vt:lpstr>Input-output Model</vt:lpstr>
      <vt:lpstr>Input-output Model</vt:lpstr>
      <vt:lpstr>Input-output Model</vt:lpstr>
      <vt:lpstr>Inverse for matrix product</vt:lpstr>
      <vt:lpstr>Inverse for matrix transpose</vt:lpstr>
      <vt:lpstr>Inverse of a Matrix</vt:lpstr>
      <vt:lpstr>Elementary Row Operation</vt:lpstr>
      <vt:lpstr>Elementary Matrix</vt:lpstr>
      <vt:lpstr>Elementary Matrix</vt:lpstr>
      <vt:lpstr>Elementary Matrix</vt:lpstr>
      <vt:lpstr>PowerPoint 簡報</vt:lpstr>
      <vt:lpstr>RREF v.s. Elementary Matrix</vt:lpstr>
      <vt:lpstr>Inverse of a Matrix</vt:lpstr>
      <vt:lpstr>Summary</vt:lpstr>
      <vt:lpstr>PowerPoint 簡報</vt:lpstr>
      <vt:lpstr>Review </vt:lpstr>
      <vt:lpstr>One-to-one</vt:lpstr>
      <vt:lpstr>Onto</vt:lpstr>
      <vt:lpstr>One-to-one and onto</vt:lpstr>
      <vt:lpstr>Invertible</vt:lpstr>
      <vt:lpstr>Invertible</vt:lpstr>
      <vt:lpstr>Invertible</vt:lpstr>
      <vt:lpstr>Summary</vt:lpstr>
      <vt:lpstr>Invertible</vt:lpstr>
      <vt:lpstr>Invertible</vt:lpstr>
      <vt:lpstr>Invertible</vt:lpstr>
      <vt:lpstr>Summary</vt:lpstr>
      <vt:lpstr>Questions</vt:lpstr>
      <vt:lpstr>Inverse of a Matrix</vt:lpstr>
      <vt:lpstr>2 X 2 Matrix</vt:lpstr>
      <vt:lpstr>Algorithm for Matrix Inversion</vt:lpstr>
      <vt:lpstr>Algorithm for Matrix Inversion</vt:lpstr>
      <vt:lpstr>Algorithm for Matrix Inversion</vt:lpstr>
      <vt:lpstr>Algorithm for Matrix Inversion</vt:lpstr>
      <vt:lpstr>Acknowledgement</vt:lpstr>
      <vt:lpstr>Appendix</vt:lpstr>
      <vt:lpstr>2 X 2 Matrix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108</cp:revision>
  <dcterms:created xsi:type="dcterms:W3CDTF">2016-02-04T12:43:04Z</dcterms:created>
  <dcterms:modified xsi:type="dcterms:W3CDTF">2016-04-09T12:50:02Z</dcterms:modified>
</cp:coreProperties>
</file>